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5143500" type="screen16x9"/>
  <p:notesSz cx="6858000" cy="9144000"/>
  <p:embeddedFontLst>
    <p:embeddedFont>
      <p:font typeface="Montserrat"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jCKa41F6e5kiIKMWD3vgIbuoR9f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font" Target="fonts/font2.fntdata"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7"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font" Target="fonts/font1.fntdata" /><Relationship Id="rId46"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font" Target="fonts/font4.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notesMaster" Target="notesMasters/notesMaster1.xml" /><Relationship Id="rId40" Type="http://schemas.openxmlformats.org/officeDocument/2006/relationships/font" Target="fonts/font3.fntdata" /><Relationship Id="rId45" Type="http://customschemas.google.com/relationships/presentationmetadata" Target="metadata"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8"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 name="Google Shape;4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 name="Google Shape;11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 name="Google Shape;12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8" name="Google Shape;128;p1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 name="Google Shape;135;p1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1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6" name="Google Shape;156;p1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3" name="Google Shape;16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 name="Google Shape;170;p1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 name="Google Shape;177;p1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 name="Google Shape;54;p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 name="Google Shape;183;p2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0" name="Google Shape;190;p2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2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5" name="Google Shape;2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3" name="Google Shape;21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9" name="Google Shape;229;p2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7" name="Google Shape;23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4" name="Google Shape;24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2" name="Google Shape;252;p2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 name="Google Shape;61;p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9" name="Google Shape;259;p3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2" name="Google Shape;272;p3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3" name="Google Shape;283;p3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0" name="Google Shape;290;p3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7" name="Google Shape;29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3" name="Google Shape;303;p3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 name="Google Shape;68;p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 name="Google Shape;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 name="Google Shape;8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 name="Google Shape;87;p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4" name="Google Shape;9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 name="Google Shape;102;p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
        <p:cNvGrpSpPr/>
        <p:nvPr/>
      </p:nvGrpSpPr>
      <p:grpSpPr>
        <a:xfrm>
          <a:off x="0" y="0"/>
          <a:ext cx="0" cy="0"/>
          <a:chOff x="0" y="0"/>
          <a:chExt cx="0" cy="0"/>
        </a:xfrm>
      </p:grpSpPr>
      <p:sp>
        <p:nvSpPr>
          <p:cNvPr id="15" name="Google Shape;15;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7" name="Google Shape;17;p3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8" name="Google Shape;18;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4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7" name="Google Shape;27;p4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8" name="Google Shape;28;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4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1" name="Google Shape;31;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4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5" name="Google Shape;35;p4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4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7" name="Google Shape;37;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4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0" name="Google Shape;40;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45"/>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3" name="Google Shape;43;p45"/>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4" name="Google Shape;44;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theme" Target="../theme/theme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pic>
        <p:nvPicPr>
          <p:cNvPr id="9" name="Google Shape;9;p36"/>
          <p:cNvPicPr preferRelativeResize="0"/>
          <p:nvPr/>
        </p:nvPicPr>
        <p:blipFill rotWithShape="1">
          <a:blip r:embed="rId12">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0.xml" /><Relationship Id="rId1" Type="http://schemas.openxmlformats.org/officeDocument/2006/relationships/slideLayout" Target="../slideLayouts/slideLayout2.xml" /><Relationship Id="rId6" Type="http://schemas.openxmlformats.org/officeDocument/2006/relationships/image" Target="../media/image11.png" /><Relationship Id="rId5" Type="http://schemas.openxmlformats.org/officeDocument/2006/relationships/image" Target="../media/image10.png" /><Relationship Id="rId4" Type="http://schemas.openxmlformats.org/officeDocument/2006/relationships/image" Target="../media/image9.png" /></Relationships>
</file>

<file path=ppt/slides/_rels/slide11.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11.xml"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12.xml"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13.xml"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14.xml"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15.xml"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6.xml"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17.xml"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18.xml"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19.xm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image" Target="../media/image2.gif"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20.xml"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21.xml"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22.xml"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23.xml"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24.xml" /><Relationship Id="rId1" Type="http://schemas.openxmlformats.org/officeDocument/2006/relationships/slideLayout" Target="../slideLayouts/slideLayout2.xml" /><Relationship Id="rId4" Type="http://schemas.openxmlformats.org/officeDocument/2006/relationships/image" Target="../media/image26.png" /></Relationships>
</file>

<file path=ppt/slides/_rels/slide25.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notesSlide" Target="../notesSlides/notesSlide25.xml"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notesSlide" Target="../notesSlides/notesSlide26.xml"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28.xml"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notesSlide" Target="../notesSlides/notesSlide29.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3.jpg" /><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notesSlide" Target="../notesSlides/notesSlide30.xml" /><Relationship Id="rId1" Type="http://schemas.openxmlformats.org/officeDocument/2006/relationships/slideLayout" Target="../slideLayouts/slideLayout2.xml" /><Relationship Id="rId6" Type="http://schemas.openxmlformats.org/officeDocument/2006/relationships/image" Target="../media/image34.png" /><Relationship Id="rId5" Type="http://schemas.openxmlformats.org/officeDocument/2006/relationships/image" Target="../media/image33.png" /><Relationship Id="rId4" Type="http://schemas.openxmlformats.org/officeDocument/2006/relationships/image" Target="../media/image32.png" /></Relationships>
</file>

<file path=ppt/slides/_rels/slide31.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notesSlide" Target="../notesSlides/notesSlide31.xml" /><Relationship Id="rId1" Type="http://schemas.openxmlformats.org/officeDocument/2006/relationships/slideLayout" Target="../slideLayouts/slideLayout2.xml" /><Relationship Id="rId4" Type="http://schemas.openxmlformats.org/officeDocument/2006/relationships/image" Target="../media/image36.png" /></Relationships>
</file>

<file path=ppt/slides/_rels/slide32.xml.rels><?xml version="1.0" encoding="UTF-8" standalone="yes"?>
<Relationships xmlns="http://schemas.openxmlformats.org/package/2006/relationships"><Relationship Id="rId3" Type="http://schemas.openxmlformats.org/officeDocument/2006/relationships/image" Target="../media/image37.png" /><Relationship Id="rId2" Type="http://schemas.openxmlformats.org/officeDocument/2006/relationships/notesSlide" Target="../notesSlides/notesSlide32.xml"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33.xml"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
          <p:cNvSpPr txBox="1">
            <a:spLocks noGrp="1"/>
          </p:cNvSpPr>
          <p:nvPr>
            <p:ph type="ctrTitle"/>
          </p:nvPr>
        </p:nvSpPr>
        <p:spPr>
          <a:xfrm>
            <a:off x="315750" y="857693"/>
            <a:ext cx="8512500" cy="399075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IN" sz="4000" b="1">
                <a:solidFill>
                  <a:srgbClr val="CC0000"/>
                </a:solidFill>
                <a:latin typeface="Montserrat"/>
                <a:ea typeface="Montserrat"/>
                <a:cs typeface="Montserrat"/>
                <a:sym typeface="Montserrat"/>
              </a:rPr>
              <a:t>           </a:t>
            </a:r>
            <a:r>
              <a:rPr lang="en-IN" sz="4000" b="1">
                <a:solidFill>
                  <a:srgbClr val="CC0000"/>
                </a:solidFill>
                <a:latin typeface="Arial"/>
                <a:ea typeface="Arial"/>
                <a:cs typeface="Arial"/>
                <a:sym typeface="Arial"/>
              </a:rPr>
              <a:t>Capstone Project - 2</a:t>
            </a:r>
            <a:endParaRPr sz="4000" b="1">
              <a:solidFill>
                <a:srgbClr val="CC0000"/>
              </a:solidFill>
              <a:latin typeface="Arial"/>
              <a:ea typeface="Arial"/>
              <a:cs typeface="Arial"/>
              <a:sym typeface="Arial"/>
            </a:endParaRPr>
          </a:p>
          <a:p>
            <a:pPr marL="0" lvl="0" indent="0" algn="ctr" rtl="0">
              <a:lnSpc>
                <a:spcPct val="100000"/>
              </a:lnSpc>
              <a:spcBef>
                <a:spcPts val="0"/>
              </a:spcBef>
              <a:spcAft>
                <a:spcPts val="0"/>
              </a:spcAft>
              <a:buSzPts val="5200"/>
              <a:buNone/>
            </a:pPr>
            <a:r>
              <a:rPr lang="en-IN" sz="4000" b="1">
                <a:solidFill>
                  <a:schemeClr val="lt1"/>
                </a:solidFill>
                <a:latin typeface="Arial"/>
                <a:ea typeface="Arial"/>
                <a:cs typeface="Arial"/>
                <a:sym typeface="Arial"/>
              </a:rPr>
              <a:t>Bike </a:t>
            </a:r>
            <a:r>
              <a:rPr lang="en-IN" sz="4000" b="1">
                <a:solidFill>
                  <a:srgbClr val="134F5C"/>
                </a:solidFill>
                <a:latin typeface="Arial"/>
                <a:ea typeface="Arial"/>
                <a:cs typeface="Arial"/>
                <a:sym typeface="Arial"/>
              </a:rPr>
              <a:t>Sharing</a:t>
            </a:r>
            <a:r>
              <a:rPr lang="en-IN" sz="4000" b="1">
                <a:solidFill>
                  <a:schemeClr val="lt1"/>
                </a:solidFill>
                <a:latin typeface="Arial"/>
                <a:ea typeface="Arial"/>
                <a:cs typeface="Arial"/>
                <a:sym typeface="Arial"/>
              </a:rPr>
              <a:t> Demand Prediction</a:t>
            </a:r>
            <a:br>
              <a:rPr lang="en-IN" sz="4000" b="1">
                <a:solidFill>
                  <a:schemeClr val="lt1"/>
                </a:solidFill>
                <a:latin typeface="Arial"/>
                <a:ea typeface="Arial"/>
                <a:cs typeface="Arial"/>
                <a:sym typeface="Arial"/>
              </a:rPr>
            </a:br>
            <a:r>
              <a:rPr lang="en-IN" sz="3200" b="1">
                <a:solidFill>
                  <a:schemeClr val="lt1"/>
                </a:solidFill>
                <a:latin typeface="Arial"/>
                <a:ea typeface="Arial"/>
                <a:cs typeface="Arial"/>
                <a:sym typeface="Arial"/>
              </a:rPr>
              <a:t>Supervised </a:t>
            </a:r>
            <a:r>
              <a:rPr lang="en-IN" sz="3200" b="1">
                <a:solidFill>
                  <a:schemeClr val="lt1"/>
                </a:solidFill>
              </a:rPr>
              <a:t>ML </a:t>
            </a:r>
            <a:r>
              <a:rPr lang="en-IN" sz="3200" b="1">
                <a:solidFill>
                  <a:schemeClr val="lt1"/>
                </a:solidFill>
                <a:latin typeface="Arial"/>
                <a:ea typeface="Arial"/>
                <a:cs typeface="Arial"/>
                <a:sym typeface="Arial"/>
              </a:rPr>
              <a:t>Regression M</a:t>
            </a:r>
            <a:r>
              <a:rPr lang="en-IN" sz="3200" b="1">
                <a:solidFill>
                  <a:schemeClr val="lt1"/>
                </a:solidFill>
              </a:rPr>
              <a:t>odel</a:t>
            </a:r>
            <a:br>
              <a:rPr lang="en-IN" sz="3600" b="1">
                <a:solidFill>
                  <a:schemeClr val="lt1"/>
                </a:solidFill>
                <a:latin typeface="Montserrat"/>
                <a:ea typeface="Montserrat"/>
                <a:cs typeface="Montserrat"/>
                <a:sym typeface="Montserrat"/>
              </a:rPr>
            </a:br>
            <a:br>
              <a:rPr lang="en-IN" sz="3600" b="1">
                <a:solidFill>
                  <a:schemeClr val="lt1"/>
                </a:solidFill>
                <a:latin typeface="Montserrat"/>
                <a:ea typeface="Montserrat"/>
                <a:cs typeface="Montserrat"/>
                <a:sym typeface="Montserrat"/>
              </a:rPr>
            </a:br>
            <a:r>
              <a:rPr lang="en-IN" sz="2000" b="1">
                <a:solidFill>
                  <a:schemeClr val="lt1"/>
                </a:solidFill>
                <a:latin typeface="Montserrat"/>
                <a:ea typeface="Montserrat"/>
                <a:cs typeface="Montserrat"/>
                <a:sym typeface="Montserrat"/>
              </a:rPr>
              <a:t>                                                                                Raavi sahu</a:t>
            </a:r>
            <a:br>
              <a:rPr lang="en-IN" sz="2000" b="1">
                <a:solidFill>
                  <a:schemeClr val="lt1"/>
                </a:solidFill>
                <a:latin typeface="Arial"/>
                <a:ea typeface="Arial"/>
                <a:cs typeface="Arial"/>
                <a:sym typeface="Arial"/>
              </a:rPr>
            </a:br>
            <a:r>
              <a:rPr lang="en-IN" sz="2000" b="1">
                <a:solidFill>
                  <a:schemeClr val="lt1"/>
                </a:solidFill>
                <a:latin typeface="Arial"/>
                <a:ea typeface="Arial"/>
                <a:cs typeface="Arial"/>
                <a:sym typeface="Arial"/>
              </a:rPr>
              <a:t>                                                                                 </a:t>
            </a:r>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1600" b="1">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0"/>
          <p:cNvSpPr txBox="1">
            <a:spLocks noGrp="1"/>
          </p:cNvSpPr>
          <p:nvPr>
            <p:ph type="title"/>
          </p:nvPr>
        </p:nvSpPr>
        <p:spPr>
          <a:xfrm>
            <a:off x="84998" y="165656"/>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400" b="1"/>
              <a:t>EDA - Checking distribution of  dependent variable</a:t>
            </a:r>
            <a:endParaRPr/>
          </a:p>
        </p:txBody>
      </p:sp>
      <p:pic>
        <p:nvPicPr>
          <p:cNvPr id="113" name="Google Shape;113;p10"/>
          <p:cNvPicPr preferRelativeResize="0"/>
          <p:nvPr/>
        </p:nvPicPr>
        <p:blipFill rotWithShape="1">
          <a:blip r:embed="rId3">
            <a:alphaModFix/>
          </a:blip>
          <a:srcRect/>
          <a:stretch/>
        </p:blipFill>
        <p:spPr>
          <a:xfrm>
            <a:off x="48941" y="848952"/>
            <a:ext cx="4132521" cy="2100918"/>
          </a:xfrm>
          <a:prstGeom prst="rect">
            <a:avLst/>
          </a:prstGeom>
          <a:noFill/>
          <a:ln>
            <a:noFill/>
          </a:ln>
        </p:spPr>
      </p:pic>
      <p:pic>
        <p:nvPicPr>
          <p:cNvPr id="114" name="Google Shape;114;p10"/>
          <p:cNvPicPr preferRelativeResize="0"/>
          <p:nvPr/>
        </p:nvPicPr>
        <p:blipFill rotWithShape="1">
          <a:blip r:embed="rId4">
            <a:alphaModFix/>
          </a:blip>
          <a:srcRect/>
          <a:stretch/>
        </p:blipFill>
        <p:spPr>
          <a:xfrm>
            <a:off x="4459384" y="848952"/>
            <a:ext cx="4419185" cy="2154329"/>
          </a:xfrm>
          <a:prstGeom prst="rect">
            <a:avLst/>
          </a:prstGeom>
          <a:noFill/>
          <a:ln>
            <a:noFill/>
          </a:ln>
        </p:spPr>
      </p:pic>
      <p:sp>
        <p:nvSpPr>
          <p:cNvPr id="115" name="Google Shape;115;p10"/>
          <p:cNvSpPr/>
          <p:nvPr/>
        </p:nvSpPr>
        <p:spPr>
          <a:xfrm>
            <a:off x="3975505" y="1491920"/>
            <a:ext cx="483879" cy="248093"/>
          </a:xfrm>
          <a:prstGeom prst="rightArrow">
            <a:avLst>
              <a:gd name="adj1" fmla="val 50000"/>
              <a:gd name="adj2" fmla="val 50000"/>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DAF000"/>
              </a:solidFill>
              <a:latin typeface="Arial"/>
              <a:ea typeface="Arial"/>
              <a:cs typeface="Arial"/>
              <a:sym typeface="Arial"/>
            </a:endParaRPr>
          </a:p>
        </p:txBody>
      </p:sp>
      <p:pic>
        <p:nvPicPr>
          <p:cNvPr id="116" name="Google Shape;116;p10"/>
          <p:cNvPicPr preferRelativeResize="0"/>
          <p:nvPr/>
        </p:nvPicPr>
        <p:blipFill rotWithShape="1">
          <a:blip r:embed="rId5">
            <a:alphaModFix/>
          </a:blip>
          <a:srcRect/>
          <a:stretch/>
        </p:blipFill>
        <p:spPr>
          <a:xfrm>
            <a:off x="505821" y="2910571"/>
            <a:ext cx="3120878" cy="2232929"/>
          </a:xfrm>
          <a:prstGeom prst="rect">
            <a:avLst/>
          </a:prstGeom>
          <a:noFill/>
          <a:ln>
            <a:noFill/>
          </a:ln>
        </p:spPr>
      </p:pic>
      <p:pic>
        <p:nvPicPr>
          <p:cNvPr id="117" name="Google Shape;117;p10"/>
          <p:cNvPicPr preferRelativeResize="0"/>
          <p:nvPr/>
        </p:nvPicPr>
        <p:blipFill rotWithShape="1">
          <a:blip r:embed="rId6">
            <a:alphaModFix/>
          </a:blip>
          <a:srcRect/>
          <a:stretch/>
        </p:blipFill>
        <p:spPr>
          <a:xfrm>
            <a:off x="5143082" y="2949870"/>
            <a:ext cx="2926872" cy="2154329"/>
          </a:xfrm>
          <a:prstGeom prst="rect">
            <a:avLst/>
          </a:prstGeom>
          <a:noFill/>
          <a:ln>
            <a:noFill/>
          </a:ln>
        </p:spPr>
      </p:pic>
      <p:sp>
        <p:nvSpPr>
          <p:cNvPr id="118" name="Google Shape;118;p10"/>
          <p:cNvSpPr/>
          <p:nvPr/>
        </p:nvSpPr>
        <p:spPr>
          <a:xfrm>
            <a:off x="4103359" y="3591815"/>
            <a:ext cx="483879" cy="248093"/>
          </a:xfrm>
          <a:prstGeom prst="rightArrow">
            <a:avLst>
              <a:gd name="adj1" fmla="val 50000"/>
              <a:gd name="adj2" fmla="val 50000"/>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DAF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1"/>
          <p:cNvSpPr txBox="1">
            <a:spLocks noGrp="1"/>
          </p:cNvSpPr>
          <p:nvPr>
            <p:ph type="title"/>
          </p:nvPr>
        </p:nvSpPr>
        <p:spPr>
          <a:xfrm>
            <a:off x="481821" y="415553"/>
            <a:ext cx="8520600" cy="5727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2800"/>
              <a:buNone/>
            </a:pPr>
            <a:r>
              <a:rPr lang="en-IN" b="1">
                <a:solidFill>
                  <a:srgbClr val="CC0000"/>
                </a:solidFill>
                <a:latin typeface="Montserrat"/>
                <a:ea typeface="Montserrat"/>
                <a:cs typeface="Montserrat"/>
                <a:sym typeface="Montserrat"/>
              </a:rPr>
              <a:t>EDA - Bike count in 2017 and 2018</a:t>
            </a:r>
            <a:endParaRPr/>
          </a:p>
        </p:txBody>
      </p:sp>
      <p:sp>
        <p:nvSpPr>
          <p:cNvPr id="124" name="Google Shape;124;p11"/>
          <p:cNvSpPr txBox="1">
            <a:spLocks noGrp="1"/>
          </p:cNvSpPr>
          <p:nvPr>
            <p:ph type="body" idx="1"/>
          </p:nvPr>
        </p:nvSpPr>
        <p:spPr>
          <a:xfrm>
            <a:off x="53084" y="3869234"/>
            <a:ext cx="7905594" cy="723286"/>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IN" sz="1800" i="0" u="none" strike="noStrike" cap="none">
                <a:solidFill>
                  <a:srgbClr val="134F5C"/>
                </a:solidFill>
                <a:latin typeface="Arial"/>
                <a:ea typeface="Arial"/>
                <a:cs typeface="Arial"/>
                <a:sym typeface="Arial"/>
              </a:rPr>
              <a:t> dataset mostly contains information of year 2018 and very little information of year 2017.</a:t>
            </a:r>
            <a:endParaRPr sz="1800">
              <a:solidFill>
                <a:srgbClr val="134F5C"/>
              </a:solidFill>
              <a:latin typeface="Arial"/>
              <a:ea typeface="Arial"/>
              <a:cs typeface="Arial"/>
              <a:sym typeface="Arial"/>
            </a:endParaRPr>
          </a:p>
        </p:txBody>
      </p:sp>
      <p:pic>
        <p:nvPicPr>
          <p:cNvPr id="125" name="Google Shape;125;p11"/>
          <p:cNvPicPr preferRelativeResize="0"/>
          <p:nvPr/>
        </p:nvPicPr>
        <p:blipFill rotWithShape="1">
          <a:blip r:embed="rId3">
            <a:alphaModFix/>
          </a:blip>
          <a:srcRect/>
          <a:stretch/>
        </p:blipFill>
        <p:spPr>
          <a:xfrm>
            <a:off x="1683310" y="1165463"/>
            <a:ext cx="4164596" cy="25736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2"/>
          <p:cNvSpPr txBox="1">
            <a:spLocks noGrp="1"/>
          </p:cNvSpPr>
          <p:nvPr>
            <p:ph type="title"/>
          </p:nvPr>
        </p:nvSpPr>
        <p:spPr>
          <a:xfrm>
            <a:off x="311699" y="445025"/>
            <a:ext cx="876141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000" b="1">
                <a:latin typeface="Montserrat"/>
                <a:ea typeface="Montserrat"/>
                <a:cs typeface="Montserrat"/>
                <a:sym typeface="Montserrat"/>
              </a:rPr>
              <a:t>EDA - Distribution of rented bike according to different seasons</a:t>
            </a:r>
            <a:endParaRPr/>
          </a:p>
        </p:txBody>
      </p:sp>
      <p:sp>
        <p:nvSpPr>
          <p:cNvPr id="131" name="Google Shape;131;p12"/>
          <p:cNvSpPr txBox="1">
            <a:spLocks noGrp="1"/>
          </p:cNvSpPr>
          <p:nvPr>
            <p:ph type="body" idx="2"/>
          </p:nvPr>
        </p:nvSpPr>
        <p:spPr>
          <a:xfrm>
            <a:off x="70885" y="3919870"/>
            <a:ext cx="8761416" cy="649004"/>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IN" sz="1800">
                <a:solidFill>
                  <a:srgbClr val="134F5C"/>
                </a:solidFill>
                <a:latin typeface="Arial"/>
                <a:ea typeface="Arial"/>
                <a:cs typeface="Arial"/>
                <a:sym typeface="Arial"/>
              </a:rPr>
              <a:t>Rented bike count is less in winter and almost consistently higher in other months.</a:t>
            </a:r>
            <a:endParaRPr/>
          </a:p>
          <a:p>
            <a:pPr marL="457200" lvl="0" indent="-228600" algn="l" rtl="0">
              <a:lnSpc>
                <a:spcPct val="115000"/>
              </a:lnSpc>
              <a:spcBef>
                <a:spcPts val="0"/>
              </a:spcBef>
              <a:spcAft>
                <a:spcPts val="0"/>
              </a:spcAft>
              <a:buSzPts val="1400"/>
              <a:buNone/>
            </a:pPr>
            <a:endParaRPr/>
          </a:p>
        </p:txBody>
      </p:sp>
      <p:pic>
        <p:nvPicPr>
          <p:cNvPr id="132" name="Google Shape;132;p12"/>
          <p:cNvPicPr preferRelativeResize="0"/>
          <p:nvPr/>
        </p:nvPicPr>
        <p:blipFill rotWithShape="1">
          <a:blip r:embed="rId3">
            <a:alphaModFix/>
          </a:blip>
          <a:srcRect/>
          <a:stretch/>
        </p:blipFill>
        <p:spPr>
          <a:xfrm>
            <a:off x="2059615" y="1152475"/>
            <a:ext cx="4046571" cy="251481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latin typeface="Arial"/>
                <a:ea typeface="Arial"/>
                <a:cs typeface="Arial"/>
                <a:sym typeface="Arial"/>
              </a:rPr>
              <a:t>EDA - Rented bike count per hour</a:t>
            </a:r>
            <a:endParaRPr/>
          </a:p>
        </p:txBody>
      </p:sp>
      <p:sp>
        <p:nvSpPr>
          <p:cNvPr id="138" name="Google Shape;138;p13"/>
          <p:cNvSpPr txBox="1">
            <a:spLocks noGrp="1"/>
          </p:cNvSpPr>
          <p:nvPr>
            <p:ph type="body" idx="2"/>
          </p:nvPr>
        </p:nvSpPr>
        <p:spPr>
          <a:xfrm>
            <a:off x="-166679" y="3951052"/>
            <a:ext cx="8786244" cy="72661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IN" sz="1800">
                <a:solidFill>
                  <a:srgbClr val="134F5C"/>
                </a:solidFill>
                <a:latin typeface="Arial"/>
                <a:ea typeface="Arial"/>
                <a:cs typeface="Arial"/>
                <a:sym typeface="Arial"/>
              </a:rPr>
              <a:t>Hour is a numerical feature.</a:t>
            </a:r>
            <a:endParaRPr sz="1800" i="0">
              <a:solidFill>
                <a:srgbClr val="134F5C"/>
              </a:solidFill>
              <a:latin typeface="Arial"/>
              <a:ea typeface="Arial"/>
              <a:cs typeface="Arial"/>
              <a:sym typeface="Arial"/>
            </a:endParaRPr>
          </a:p>
          <a:p>
            <a:pPr marL="457200" lvl="0" indent="-317500" algn="l" rtl="0">
              <a:lnSpc>
                <a:spcPct val="115000"/>
              </a:lnSpc>
              <a:spcBef>
                <a:spcPts val="0"/>
              </a:spcBef>
              <a:spcAft>
                <a:spcPts val="0"/>
              </a:spcAft>
              <a:buSzPts val="1400"/>
              <a:buChar char="●"/>
            </a:pPr>
            <a:r>
              <a:rPr lang="en-IN" sz="1800" b="1" i="0">
                <a:solidFill>
                  <a:srgbClr val="134F5C"/>
                </a:solidFill>
                <a:latin typeface="Arial"/>
                <a:ea typeface="Arial"/>
                <a:cs typeface="Arial"/>
                <a:sym typeface="Arial"/>
              </a:rPr>
              <a:t>Hour: </a:t>
            </a:r>
            <a:r>
              <a:rPr lang="en-IN" sz="1800" i="0">
                <a:solidFill>
                  <a:srgbClr val="134F5C"/>
                </a:solidFill>
                <a:latin typeface="Arial"/>
                <a:ea typeface="Arial"/>
                <a:cs typeface="Arial"/>
                <a:sym typeface="Arial"/>
              </a:rPr>
              <a:t>Demand for bike is mostly in morning (7 to 8) and in the evening (3 to 9).</a:t>
            </a:r>
            <a:endParaRPr/>
          </a:p>
          <a:p>
            <a:pPr marL="457200" lvl="0" indent="-228600" algn="l" rtl="0">
              <a:lnSpc>
                <a:spcPct val="115000"/>
              </a:lnSpc>
              <a:spcBef>
                <a:spcPts val="0"/>
              </a:spcBef>
              <a:spcAft>
                <a:spcPts val="0"/>
              </a:spcAft>
              <a:buSzPts val="1400"/>
              <a:buNone/>
            </a:pPr>
            <a:endParaRPr/>
          </a:p>
        </p:txBody>
      </p:sp>
      <p:pic>
        <p:nvPicPr>
          <p:cNvPr id="139" name="Google Shape;139;p13"/>
          <p:cNvPicPr preferRelativeResize="0"/>
          <p:nvPr/>
        </p:nvPicPr>
        <p:blipFill rotWithShape="1">
          <a:blip r:embed="rId3">
            <a:alphaModFix/>
          </a:blip>
          <a:srcRect/>
          <a:stretch/>
        </p:blipFill>
        <p:spPr>
          <a:xfrm>
            <a:off x="1647895" y="1088680"/>
            <a:ext cx="4185835" cy="28623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400" b="1">
                <a:latin typeface="Arial"/>
                <a:ea typeface="Arial"/>
                <a:cs typeface="Arial"/>
                <a:sym typeface="Arial"/>
              </a:rPr>
              <a:t>EDA - Relationship between bike count and Temperature</a:t>
            </a:r>
            <a:endParaRPr/>
          </a:p>
        </p:txBody>
      </p:sp>
      <p:sp>
        <p:nvSpPr>
          <p:cNvPr id="145" name="Google Shape;145;p14"/>
          <p:cNvSpPr txBox="1">
            <a:spLocks noGrp="1"/>
          </p:cNvSpPr>
          <p:nvPr>
            <p:ph type="body" idx="2"/>
          </p:nvPr>
        </p:nvSpPr>
        <p:spPr>
          <a:xfrm>
            <a:off x="-154701" y="4125775"/>
            <a:ext cx="8272319" cy="684447"/>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Arial"/>
              <a:buChar char="•"/>
            </a:pPr>
            <a:r>
              <a:rPr lang="en-IN" sz="1800" b="1" i="0">
                <a:solidFill>
                  <a:srgbClr val="134F5C"/>
                </a:solidFill>
                <a:latin typeface="Arial"/>
                <a:ea typeface="Arial"/>
                <a:cs typeface="Arial"/>
                <a:sym typeface="Arial"/>
              </a:rPr>
              <a:t>Temperature : </a:t>
            </a:r>
            <a:r>
              <a:rPr lang="en-IN" sz="1800" i="0">
                <a:solidFill>
                  <a:srgbClr val="134F5C"/>
                </a:solidFill>
                <a:latin typeface="Arial"/>
                <a:ea typeface="Arial"/>
                <a:cs typeface="Arial"/>
                <a:sym typeface="Arial"/>
              </a:rPr>
              <a:t>Temperature is positively correlated. Rented bike count is highest between 20 °C and 30 °C. So, it means temperature has an effect.</a:t>
            </a:r>
            <a:endParaRPr/>
          </a:p>
        </p:txBody>
      </p:sp>
      <p:pic>
        <p:nvPicPr>
          <p:cNvPr id="146" name="Google Shape;146;p14"/>
          <p:cNvPicPr preferRelativeResize="0"/>
          <p:nvPr/>
        </p:nvPicPr>
        <p:blipFill rotWithShape="1">
          <a:blip r:embed="rId3">
            <a:alphaModFix/>
          </a:blip>
          <a:srcRect/>
          <a:stretch/>
        </p:blipFill>
        <p:spPr>
          <a:xfrm>
            <a:off x="2143365" y="1017724"/>
            <a:ext cx="4212865" cy="2944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5"/>
          <p:cNvSpPr txBox="1">
            <a:spLocks noGrp="1"/>
          </p:cNvSpPr>
          <p:nvPr>
            <p:ph type="title"/>
          </p:nvPr>
        </p:nvSpPr>
        <p:spPr>
          <a:xfrm>
            <a:off x="311700" y="445025"/>
            <a:ext cx="8832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400" b="1">
                <a:latin typeface="Montserrat"/>
                <a:ea typeface="Montserrat"/>
                <a:cs typeface="Montserrat"/>
                <a:sym typeface="Montserrat"/>
              </a:rPr>
              <a:t>EDA - Relationship between bike count and Humidity</a:t>
            </a:r>
            <a:endParaRPr sz="2400"/>
          </a:p>
        </p:txBody>
      </p:sp>
      <p:sp>
        <p:nvSpPr>
          <p:cNvPr id="152" name="Google Shape;152;p15"/>
          <p:cNvSpPr txBox="1">
            <a:spLocks noGrp="1"/>
          </p:cNvSpPr>
          <p:nvPr>
            <p:ph type="body" idx="2"/>
          </p:nvPr>
        </p:nvSpPr>
        <p:spPr>
          <a:xfrm>
            <a:off x="-248281" y="4168236"/>
            <a:ext cx="8520600" cy="613494"/>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IN" sz="1800" b="1" i="0">
                <a:solidFill>
                  <a:srgbClr val="134F5C"/>
                </a:solidFill>
                <a:latin typeface="Arial"/>
                <a:ea typeface="Arial"/>
                <a:cs typeface="Arial"/>
                <a:sym typeface="Arial"/>
              </a:rPr>
              <a:t>Humidity : </a:t>
            </a:r>
            <a:r>
              <a:rPr lang="en-IN" sz="1800" i="0">
                <a:solidFill>
                  <a:srgbClr val="134F5C"/>
                </a:solidFill>
                <a:latin typeface="Arial"/>
                <a:ea typeface="Arial"/>
                <a:cs typeface="Arial"/>
                <a:sym typeface="Arial"/>
              </a:rPr>
              <a:t>Humidity is the amount of water vapor in the air. So, People preferring to borrow bike When there is less humidity.</a:t>
            </a:r>
            <a:endParaRPr/>
          </a:p>
          <a:p>
            <a:pPr marL="457200" lvl="0" indent="-228600" algn="l" rtl="0">
              <a:lnSpc>
                <a:spcPct val="115000"/>
              </a:lnSpc>
              <a:spcBef>
                <a:spcPts val="0"/>
              </a:spcBef>
              <a:spcAft>
                <a:spcPts val="0"/>
              </a:spcAft>
              <a:buSzPts val="1400"/>
              <a:buNone/>
            </a:pPr>
            <a:endParaRPr/>
          </a:p>
        </p:txBody>
      </p:sp>
      <p:pic>
        <p:nvPicPr>
          <p:cNvPr id="153" name="Google Shape;153;p15"/>
          <p:cNvPicPr preferRelativeResize="0"/>
          <p:nvPr/>
        </p:nvPicPr>
        <p:blipFill rotWithShape="1">
          <a:blip r:embed="rId3">
            <a:alphaModFix/>
          </a:blip>
          <a:srcRect/>
          <a:stretch/>
        </p:blipFill>
        <p:spPr>
          <a:xfrm>
            <a:off x="2159880" y="1188119"/>
            <a:ext cx="4362356" cy="287351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200" b="1">
                <a:solidFill>
                  <a:srgbClr val="CC0000"/>
                </a:solidFill>
                <a:latin typeface="Montserrat"/>
                <a:ea typeface="Montserrat"/>
                <a:cs typeface="Montserrat"/>
                <a:sym typeface="Montserrat"/>
              </a:rPr>
              <a:t>EDA - Relationship</a:t>
            </a:r>
            <a:r>
              <a:rPr lang="en-IN" sz="2200" b="1">
                <a:latin typeface="Montserrat"/>
                <a:ea typeface="Montserrat"/>
                <a:cs typeface="Montserrat"/>
                <a:sym typeface="Montserrat"/>
              </a:rPr>
              <a:t> between bike count and Windspeed</a:t>
            </a:r>
            <a:endParaRPr sz="2200"/>
          </a:p>
        </p:txBody>
      </p:sp>
      <p:sp>
        <p:nvSpPr>
          <p:cNvPr id="159" name="Google Shape;159;p16"/>
          <p:cNvSpPr txBox="1">
            <a:spLocks noGrp="1"/>
          </p:cNvSpPr>
          <p:nvPr>
            <p:ph type="body" idx="2"/>
          </p:nvPr>
        </p:nvSpPr>
        <p:spPr>
          <a:xfrm>
            <a:off x="-177209" y="4016462"/>
            <a:ext cx="8321749" cy="739836"/>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IN" sz="1800" b="1" i="0">
                <a:solidFill>
                  <a:srgbClr val="134F5C"/>
                </a:solidFill>
                <a:latin typeface="Arial"/>
                <a:ea typeface="Arial"/>
                <a:cs typeface="Arial"/>
                <a:sym typeface="Arial"/>
              </a:rPr>
              <a:t>Windspeed : </a:t>
            </a:r>
            <a:r>
              <a:rPr lang="en-IN" sz="1800">
                <a:solidFill>
                  <a:srgbClr val="134F5C"/>
                </a:solidFill>
                <a:latin typeface="Arial"/>
                <a:ea typeface="Arial"/>
                <a:cs typeface="Arial"/>
                <a:sym typeface="Arial"/>
              </a:rPr>
              <a:t>Consumers prefer bikes when wind speed is in particular range but looking at plot, we can conclude that </a:t>
            </a:r>
            <a:r>
              <a:rPr lang="en-IN" sz="1800" i="0">
                <a:solidFill>
                  <a:srgbClr val="134F5C"/>
                </a:solidFill>
                <a:latin typeface="Arial"/>
                <a:ea typeface="Arial"/>
                <a:cs typeface="Arial"/>
                <a:sym typeface="Arial"/>
              </a:rPr>
              <a:t>wind speed doesn't affect our data much.</a:t>
            </a:r>
            <a:endParaRPr/>
          </a:p>
          <a:p>
            <a:pPr marL="457200" lvl="0" indent="-228600" algn="l" rtl="0">
              <a:lnSpc>
                <a:spcPct val="115000"/>
              </a:lnSpc>
              <a:spcBef>
                <a:spcPts val="0"/>
              </a:spcBef>
              <a:spcAft>
                <a:spcPts val="0"/>
              </a:spcAft>
              <a:buSzPts val="1400"/>
              <a:buNone/>
            </a:pPr>
            <a:endParaRPr/>
          </a:p>
        </p:txBody>
      </p:sp>
      <p:pic>
        <p:nvPicPr>
          <p:cNvPr id="160" name="Google Shape;160;p16"/>
          <p:cNvPicPr preferRelativeResize="0"/>
          <p:nvPr/>
        </p:nvPicPr>
        <p:blipFill rotWithShape="1">
          <a:blip r:embed="rId3">
            <a:alphaModFix/>
          </a:blip>
          <a:srcRect/>
          <a:stretch/>
        </p:blipFill>
        <p:spPr>
          <a:xfrm>
            <a:off x="1990339" y="1100936"/>
            <a:ext cx="4289959" cy="27875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200" b="1">
                <a:latin typeface="Montserrat"/>
                <a:ea typeface="Montserrat"/>
                <a:cs typeface="Montserrat"/>
                <a:sym typeface="Montserrat"/>
              </a:rPr>
              <a:t>EDA - Relationship between bike count and Visibility</a:t>
            </a:r>
            <a:endParaRPr sz="2200" b="1"/>
          </a:p>
        </p:txBody>
      </p:sp>
      <p:sp>
        <p:nvSpPr>
          <p:cNvPr id="166" name="Google Shape;166;p17"/>
          <p:cNvSpPr txBox="1">
            <a:spLocks noGrp="1"/>
          </p:cNvSpPr>
          <p:nvPr>
            <p:ph type="body" idx="2"/>
          </p:nvPr>
        </p:nvSpPr>
        <p:spPr>
          <a:xfrm>
            <a:off x="-62835" y="3905875"/>
            <a:ext cx="8460523" cy="6630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IN" sz="1800" b="1" i="0">
                <a:solidFill>
                  <a:srgbClr val="134F5C"/>
                </a:solidFill>
                <a:latin typeface="Arial"/>
                <a:ea typeface="Arial"/>
                <a:cs typeface="Arial"/>
                <a:sym typeface="Arial"/>
              </a:rPr>
              <a:t>Visibility: </a:t>
            </a:r>
            <a:r>
              <a:rPr lang="en-IN" sz="1800" i="0">
                <a:solidFill>
                  <a:srgbClr val="134F5C"/>
                </a:solidFill>
                <a:latin typeface="Arial"/>
                <a:ea typeface="Arial"/>
                <a:cs typeface="Arial"/>
                <a:sym typeface="Arial"/>
              </a:rPr>
              <a:t>Visibility doesn't affect our results much but all </a:t>
            </a:r>
            <a:r>
              <a:rPr lang="en-IN" sz="1800">
                <a:solidFill>
                  <a:srgbClr val="134F5C"/>
                </a:solidFill>
              </a:rPr>
              <a:t>I </a:t>
            </a:r>
            <a:r>
              <a:rPr lang="en-IN" sz="1800" i="0">
                <a:solidFill>
                  <a:srgbClr val="134F5C"/>
                </a:solidFill>
                <a:latin typeface="Arial"/>
                <a:ea typeface="Arial"/>
                <a:cs typeface="Arial"/>
                <a:sym typeface="Arial"/>
              </a:rPr>
              <a:t>know is that it is positively correlated with bike count.</a:t>
            </a:r>
            <a:endParaRPr/>
          </a:p>
          <a:p>
            <a:pPr marL="457200" lvl="0" indent="-228600" algn="l" rtl="0">
              <a:lnSpc>
                <a:spcPct val="115000"/>
              </a:lnSpc>
              <a:spcBef>
                <a:spcPts val="0"/>
              </a:spcBef>
              <a:spcAft>
                <a:spcPts val="0"/>
              </a:spcAft>
              <a:buSzPts val="1400"/>
              <a:buNone/>
            </a:pPr>
            <a:endParaRPr/>
          </a:p>
        </p:txBody>
      </p:sp>
      <p:pic>
        <p:nvPicPr>
          <p:cNvPr id="167" name="Google Shape;167;p17"/>
          <p:cNvPicPr preferRelativeResize="0"/>
          <p:nvPr/>
        </p:nvPicPr>
        <p:blipFill rotWithShape="1">
          <a:blip r:embed="rId3">
            <a:alphaModFix/>
          </a:blip>
          <a:srcRect/>
          <a:stretch/>
        </p:blipFill>
        <p:spPr>
          <a:xfrm>
            <a:off x="2215977" y="1137446"/>
            <a:ext cx="3993437" cy="264870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solidFill>
                  <a:srgbClr val="CC0000"/>
                </a:solidFill>
                <a:latin typeface="Arial"/>
                <a:ea typeface="Arial"/>
                <a:cs typeface="Arial"/>
                <a:sym typeface="Arial"/>
              </a:rPr>
              <a:t> EDA - Rented bike count in different seasons</a:t>
            </a:r>
            <a:br>
              <a:rPr lang="en-IN" b="0">
                <a:solidFill>
                  <a:srgbClr val="000000"/>
                </a:solidFill>
                <a:latin typeface="Arial"/>
                <a:ea typeface="Arial"/>
                <a:cs typeface="Arial"/>
                <a:sym typeface="Arial"/>
              </a:rPr>
            </a:br>
            <a:endParaRPr>
              <a:latin typeface="Arial"/>
              <a:ea typeface="Arial"/>
              <a:cs typeface="Arial"/>
              <a:sym typeface="Arial"/>
            </a:endParaRPr>
          </a:p>
        </p:txBody>
      </p:sp>
      <p:sp>
        <p:nvSpPr>
          <p:cNvPr id="173" name="Google Shape;173;p18"/>
          <p:cNvSpPr txBox="1">
            <a:spLocks noGrp="1"/>
          </p:cNvSpPr>
          <p:nvPr>
            <p:ph type="body" idx="2"/>
          </p:nvPr>
        </p:nvSpPr>
        <p:spPr>
          <a:xfrm>
            <a:off x="-63795" y="4016450"/>
            <a:ext cx="8470793" cy="806437"/>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IN" sz="1800" i="0">
                <a:solidFill>
                  <a:srgbClr val="134F5C"/>
                </a:solidFill>
                <a:latin typeface="Arial"/>
                <a:ea typeface="Arial"/>
                <a:cs typeface="Arial"/>
                <a:sym typeface="Arial"/>
              </a:rPr>
              <a:t>There is an Amazing insight that consumers prefer borrowing bikes more in a particular season. Rented bike count is highest in summer and least in winter.</a:t>
            </a:r>
            <a:endParaRPr sz="1800">
              <a:solidFill>
                <a:srgbClr val="134F5C"/>
              </a:solidFill>
              <a:latin typeface="Arial"/>
              <a:ea typeface="Arial"/>
              <a:cs typeface="Arial"/>
              <a:sym typeface="Arial"/>
            </a:endParaRPr>
          </a:p>
        </p:txBody>
      </p:sp>
      <p:pic>
        <p:nvPicPr>
          <p:cNvPr id="174" name="Google Shape;174;p18"/>
          <p:cNvPicPr preferRelativeResize="0"/>
          <p:nvPr/>
        </p:nvPicPr>
        <p:blipFill rotWithShape="1">
          <a:blip r:embed="rId3">
            <a:alphaModFix/>
          </a:blip>
          <a:srcRect/>
          <a:stretch/>
        </p:blipFill>
        <p:spPr>
          <a:xfrm>
            <a:off x="857504" y="1127050"/>
            <a:ext cx="8062627" cy="281408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IN" sz="2400" b="1">
                <a:solidFill>
                  <a:srgbClr val="CC0000"/>
                </a:solidFill>
                <a:latin typeface="Arial"/>
                <a:ea typeface="Arial"/>
                <a:cs typeface="Arial"/>
                <a:sym typeface="Arial"/>
              </a:rPr>
              <a:t>Plot of average rent over time(hrs) with percent change for rent over time(hrs)</a:t>
            </a:r>
            <a:br>
              <a:rPr lang="en-IN" sz="2400" b="1">
                <a:solidFill>
                  <a:srgbClr val="CC0000"/>
                </a:solidFill>
                <a:latin typeface="Arial"/>
                <a:ea typeface="Arial"/>
                <a:cs typeface="Arial"/>
                <a:sym typeface="Arial"/>
              </a:rPr>
            </a:br>
            <a:endParaRPr sz="2400" b="1">
              <a:solidFill>
                <a:srgbClr val="CC0000"/>
              </a:solidFill>
              <a:latin typeface="Arial"/>
              <a:ea typeface="Arial"/>
              <a:cs typeface="Arial"/>
              <a:sym typeface="Arial"/>
            </a:endParaRPr>
          </a:p>
        </p:txBody>
      </p:sp>
      <p:pic>
        <p:nvPicPr>
          <p:cNvPr id="180" name="Google Shape;180;p19"/>
          <p:cNvPicPr preferRelativeResize="0"/>
          <p:nvPr/>
        </p:nvPicPr>
        <p:blipFill rotWithShape="1">
          <a:blip r:embed="rId3">
            <a:alphaModFix/>
          </a:blip>
          <a:srcRect/>
          <a:stretch/>
        </p:blipFill>
        <p:spPr>
          <a:xfrm>
            <a:off x="1515339" y="1450186"/>
            <a:ext cx="5819590" cy="33061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2"/>
          <p:cNvSpPr txBox="1">
            <a:spLocks noGrp="1"/>
          </p:cNvSpPr>
          <p:nvPr>
            <p:ph type="title"/>
          </p:nvPr>
        </p:nvSpPr>
        <p:spPr>
          <a:xfrm>
            <a:off x="433136" y="154955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latin typeface="Montserrat"/>
                <a:ea typeface="Montserrat"/>
                <a:cs typeface="Montserrat"/>
                <a:sym typeface="Montserrat"/>
              </a:rPr>
              <a:t>Concept of Bike Sharing</a:t>
            </a:r>
            <a:endParaRPr/>
          </a:p>
        </p:txBody>
      </p:sp>
      <p:sp>
        <p:nvSpPr>
          <p:cNvPr id="57" name="Google Shape;57;p2"/>
          <p:cNvSpPr txBox="1">
            <a:spLocks noGrp="1"/>
          </p:cNvSpPr>
          <p:nvPr>
            <p:ph type="body" idx="1"/>
          </p:nvPr>
        </p:nvSpPr>
        <p:spPr>
          <a:xfrm>
            <a:off x="311700" y="2122259"/>
            <a:ext cx="8642036" cy="3021241"/>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IN" sz="1800">
                <a:solidFill>
                  <a:srgbClr val="134F5C"/>
                </a:solidFill>
                <a:latin typeface="Arial"/>
                <a:ea typeface="Arial"/>
                <a:cs typeface="Arial"/>
                <a:sym typeface="Arial"/>
              </a:rPr>
              <a:t>The basis concept of bike sharing is sustainable transportation. Bike sharing programs have expanded rapidly in recent years as cities search for ways to increase bike usage, increase mobility choices and reduce adverse environmental impacts. </a:t>
            </a:r>
            <a:endParaRPr/>
          </a:p>
          <a:p>
            <a:pPr marL="139700" lvl="0" indent="0" algn="l" rtl="0">
              <a:lnSpc>
                <a:spcPct val="115000"/>
              </a:lnSpc>
              <a:spcBef>
                <a:spcPts val="0"/>
              </a:spcBef>
              <a:spcAft>
                <a:spcPts val="0"/>
              </a:spcAft>
              <a:buSzPts val="1400"/>
              <a:buNone/>
            </a:pPr>
            <a:r>
              <a:rPr lang="en-IN" sz="1800">
                <a:solidFill>
                  <a:srgbClr val="134F5C"/>
                </a:solidFill>
                <a:latin typeface="Arial"/>
                <a:ea typeface="Arial"/>
                <a:cs typeface="Arial"/>
                <a:sym typeface="Arial"/>
              </a:rPr>
              <a:t>It is a convenient, environmentally friendly way to get around town, but has flaws too. There are certain conditions that must be met for proper implementation of this program. Bike sharing Demand is affected by multiple factors including temperature, resources and many more. </a:t>
            </a:r>
            <a:endParaRPr/>
          </a:p>
          <a:p>
            <a:pPr marL="139700" lvl="0" indent="0" algn="l" rtl="0">
              <a:lnSpc>
                <a:spcPct val="115000"/>
              </a:lnSpc>
              <a:spcBef>
                <a:spcPts val="0"/>
              </a:spcBef>
              <a:spcAft>
                <a:spcPts val="0"/>
              </a:spcAft>
              <a:buSzPts val="1400"/>
              <a:buNone/>
            </a:pPr>
            <a:endParaRPr sz="1800">
              <a:solidFill>
                <a:srgbClr val="134F5C"/>
              </a:solidFill>
              <a:latin typeface="Arial"/>
              <a:ea typeface="Arial"/>
              <a:cs typeface="Arial"/>
              <a:sym typeface="Arial"/>
            </a:endParaRPr>
          </a:p>
        </p:txBody>
      </p:sp>
      <p:pic>
        <p:nvPicPr>
          <p:cNvPr id="58" name="Google Shape;58;p2"/>
          <p:cNvPicPr preferRelativeResize="0"/>
          <p:nvPr/>
        </p:nvPicPr>
        <p:blipFill rotWithShape="1">
          <a:blip r:embed="rId3">
            <a:alphaModFix/>
          </a:blip>
          <a:srcRect/>
          <a:stretch/>
        </p:blipFill>
        <p:spPr>
          <a:xfrm>
            <a:off x="538716" y="938"/>
            <a:ext cx="6953693" cy="148504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000" b="1">
                <a:latin typeface="Montserrat"/>
                <a:ea typeface="Montserrat"/>
                <a:cs typeface="Montserrat"/>
                <a:sym typeface="Montserrat"/>
              </a:rPr>
              <a:t>Correlation between Different factors by using Heatmap</a:t>
            </a:r>
            <a:endParaRPr/>
          </a:p>
        </p:txBody>
      </p:sp>
      <p:sp>
        <p:nvSpPr>
          <p:cNvPr id="186" name="Google Shape;186;p20"/>
          <p:cNvSpPr txBox="1">
            <a:spLocks noGrp="1"/>
          </p:cNvSpPr>
          <p:nvPr>
            <p:ph type="body" idx="2"/>
          </p:nvPr>
        </p:nvSpPr>
        <p:spPr>
          <a:xfrm>
            <a:off x="56706" y="1063385"/>
            <a:ext cx="3525074" cy="174361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134F5C"/>
              </a:buClr>
              <a:buSzPts val="1400"/>
              <a:buChar char="●"/>
            </a:pPr>
            <a:r>
              <a:rPr lang="en-IN" sz="1800">
                <a:solidFill>
                  <a:srgbClr val="134F5C"/>
                </a:solidFill>
                <a:latin typeface="Arial"/>
                <a:ea typeface="Arial"/>
                <a:cs typeface="Arial"/>
                <a:sym typeface="Arial"/>
              </a:rPr>
              <a:t>Multicollinearity : Dew point temperature and Temperature are variables which are highly correlated. </a:t>
            </a:r>
            <a:endParaRPr/>
          </a:p>
        </p:txBody>
      </p:sp>
      <p:pic>
        <p:nvPicPr>
          <p:cNvPr id="187" name="Google Shape;187;p20"/>
          <p:cNvPicPr preferRelativeResize="0"/>
          <p:nvPr/>
        </p:nvPicPr>
        <p:blipFill rotWithShape="1">
          <a:blip r:embed="rId3">
            <a:alphaModFix/>
          </a:blip>
          <a:srcRect/>
          <a:stretch/>
        </p:blipFill>
        <p:spPr>
          <a:xfrm>
            <a:off x="3581780" y="1013078"/>
            <a:ext cx="5058945" cy="411815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solidFill>
                  <a:srgbClr val="CC0000"/>
                </a:solidFill>
                <a:latin typeface="Arial"/>
                <a:ea typeface="Arial"/>
                <a:cs typeface="Arial"/>
                <a:sym typeface="Arial"/>
              </a:rPr>
              <a:t>Plot graph of feature importance</a:t>
            </a:r>
            <a:br>
              <a:rPr lang="en-IN" b="0">
                <a:solidFill>
                  <a:srgbClr val="000000"/>
                </a:solidFill>
                <a:latin typeface="Courier New"/>
                <a:ea typeface="Courier New"/>
                <a:cs typeface="Courier New"/>
                <a:sym typeface="Courier New"/>
              </a:rPr>
            </a:br>
            <a:endParaRPr/>
          </a:p>
        </p:txBody>
      </p:sp>
      <p:sp>
        <p:nvSpPr>
          <p:cNvPr id="193" name="Google Shape;193;p21"/>
          <p:cNvSpPr txBox="1">
            <a:spLocks noGrp="1"/>
          </p:cNvSpPr>
          <p:nvPr>
            <p:ph type="body" idx="2"/>
          </p:nvPr>
        </p:nvSpPr>
        <p:spPr>
          <a:xfrm>
            <a:off x="127887" y="1158827"/>
            <a:ext cx="8520600" cy="925154"/>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IN" sz="1800">
                <a:solidFill>
                  <a:srgbClr val="134F5C"/>
                </a:solidFill>
              </a:rPr>
              <a:t>These 5 features affect our dependent variable most.</a:t>
            </a:r>
            <a:endParaRPr/>
          </a:p>
          <a:p>
            <a:pPr marL="139700" lvl="0" indent="0" algn="l" rtl="0">
              <a:lnSpc>
                <a:spcPct val="115000"/>
              </a:lnSpc>
              <a:spcBef>
                <a:spcPts val="0"/>
              </a:spcBef>
              <a:spcAft>
                <a:spcPts val="0"/>
              </a:spcAft>
              <a:buSzPts val="1400"/>
              <a:buNone/>
            </a:pPr>
            <a:r>
              <a:rPr lang="en-IN" sz="1800">
                <a:solidFill>
                  <a:srgbClr val="134F5C"/>
                </a:solidFill>
              </a:rPr>
              <a:t>Hour feature has highest importance so far.</a:t>
            </a:r>
            <a:endParaRPr/>
          </a:p>
        </p:txBody>
      </p:sp>
      <p:pic>
        <p:nvPicPr>
          <p:cNvPr id="194" name="Google Shape;194;p21"/>
          <p:cNvPicPr preferRelativeResize="0"/>
          <p:nvPr/>
        </p:nvPicPr>
        <p:blipFill rotWithShape="1">
          <a:blip r:embed="rId3">
            <a:alphaModFix/>
          </a:blip>
          <a:srcRect/>
          <a:stretch/>
        </p:blipFill>
        <p:spPr>
          <a:xfrm>
            <a:off x="2062716" y="2225083"/>
            <a:ext cx="4125137" cy="252150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2"/>
          <p:cNvSpPr txBox="1">
            <a:spLocks noGrp="1"/>
          </p:cNvSpPr>
          <p:nvPr>
            <p:ph type="title"/>
          </p:nvPr>
        </p:nvSpPr>
        <p:spPr>
          <a:xfrm>
            <a:off x="409191" y="259034"/>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latin typeface="Montserrat"/>
                <a:ea typeface="Montserrat"/>
                <a:cs typeface="Montserrat"/>
                <a:sym typeface="Montserrat"/>
              </a:rPr>
              <a:t>Preparing Dataset for Modelling</a:t>
            </a:r>
            <a:endParaRPr/>
          </a:p>
        </p:txBody>
      </p:sp>
      <p:sp>
        <p:nvSpPr>
          <p:cNvPr id="200" name="Google Shape;200;p22"/>
          <p:cNvSpPr txBox="1">
            <a:spLocks noGrp="1"/>
          </p:cNvSpPr>
          <p:nvPr>
            <p:ph type="body" idx="1"/>
          </p:nvPr>
        </p:nvSpPr>
        <p:spPr>
          <a:xfrm>
            <a:off x="219549" y="865350"/>
            <a:ext cx="8683635" cy="2382116"/>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134F5C"/>
              </a:buClr>
              <a:buSzPts val="1400"/>
              <a:buChar char="●"/>
            </a:pPr>
            <a:r>
              <a:rPr lang="en-IN" sz="1800">
                <a:solidFill>
                  <a:srgbClr val="134F5C"/>
                </a:solidFill>
                <a:latin typeface="Arial"/>
                <a:ea typeface="Arial"/>
                <a:cs typeface="Arial"/>
                <a:sym typeface="Arial"/>
              </a:rPr>
              <a:t>Dataset:</a:t>
            </a:r>
            <a:endParaRPr/>
          </a:p>
          <a:p>
            <a:pPr marL="139700" lvl="0" indent="0" algn="l" rtl="0">
              <a:lnSpc>
                <a:spcPct val="115000"/>
              </a:lnSpc>
              <a:spcBef>
                <a:spcPts val="0"/>
              </a:spcBef>
              <a:spcAft>
                <a:spcPts val="0"/>
              </a:spcAft>
              <a:buClr>
                <a:srgbClr val="134F5C"/>
              </a:buClr>
              <a:buSzPts val="1400"/>
              <a:buNone/>
            </a:pPr>
            <a:r>
              <a:rPr lang="en-IN" sz="1800">
                <a:solidFill>
                  <a:srgbClr val="134F5C"/>
                </a:solidFill>
                <a:latin typeface="Arial"/>
                <a:ea typeface="Arial"/>
                <a:cs typeface="Arial"/>
                <a:sym typeface="Arial"/>
              </a:rPr>
              <a:t>     Train set:  (7008, 16)</a:t>
            </a:r>
            <a:endParaRPr/>
          </a:p>
          <a:p>
            <a:pPr marL="139700" lvl="0" indent="0" algn="l" rtl="0">
              <a:lnSpc>
                <a:spcPct val="115000"/>
              </a:lnSpc>
              <a:spcBef>
                <a:spcPts val="0"/>
              </a:spcBef>
              <a:spcAft>
                <a:spcPts val="0"/>
              </a:spcAft>
              <a:buSzPts val="1400"/>
              <a:buNone/>
            </a:pPr>
            <a:r>
              <a:rPr lang="en-IN" sz="1800">
                <a:solidFill>
                  <a:srgbClr val="134F5C"/>
                </a:solidFill>
                <a:latin typeface="Arial"/>
                <a:ea typeface="Arial"/>
                <a:cs typeface="Arial"/>
                <a:sym typeface="Arial"/>
              </a:rPr>
              <a:t>     Test set: (1752, 16)</a:t>
            </a:r>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latin typeface="Arial"/>
                <a:ea typeface="Arial"/>
                <a:cs typeface="Arial"/>
                <a:sym typeface="Arial"/>
              </a:rPr>
              <a:t>Handled ‘Dew point Temperature’ and ‘Temperature’ as they were highly correlated.</a:t>
            </a:r>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latin typeface="Arial"/>
                <a:ea typeface="Arial"/>
                <a:cs typeface="Arial"/>
                <a:sym typeface="Arial"/>
              </a:rPr>
              <a:t>Dropped ‘Date’ column after extracting useful features from it.</a:t>
            </a:r>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latin typeface="Arial"/>
                <a:ea typeface="Arial"/>
                <a:cs typeface="Arial"/>
                <a:sym typeface="Arial"/>
              </a:rPr>
              <a:t>Carefully handled feature selection part as it affects R2 score.</a:t>
            </a:r>
            <a:endParaRPr/>
          </a:p>
          <a:p>
            <a:pPr marL="457200" lvl="0" indent="-228600" algn="l" rtl="0">
              <a:lnSpc>
                <a:spcPct val="115000"/>
              </a:lnSpc>
              <a:spcBef>
                <a:spcPts val="0"/>
              </a:spcBef>
              <a:spcAft>
                <a:spcPts val="0"/>
              </a:spcAft>
              <a:buClr>
                <a:srgbClr val="134F5C"/>
              </a:buClr>
              <a:buSzPts val="1400"/>
              <a:buNone/>
            </a:pPr>
            <a:endParaRPr sz="1800">
              <a:solidFill>
                <a:srgbClr val="134F5C"/>
              </a:solidFill>
              <a:latin typeface="Arial"/>
              <a:ea typeface="Arial"/>
              <a:cs typeface="Arial"/>
              <a:sym typeface="Arial"/>
            </a:endParaRPr>
          </a:p>
          <a:p>
            <a:pPr marL="139700" lvl="0" indent="0" algn="l" rtl="0">
              <a:lnSpc>
                <a:spcPct val="115000"/>
              </a:lnSpc>
              <a:spcBef>
                <a:spcPts val="0"/>
              </a:spcBef>
              <a:spcAft>
                <a:spcPts val="0"/>
              </a:spcAft>
              <a:buSzPts val="1400"/>
              <a:buNone/>
            </a:pPr>
            <a:endParaRPr sz="1800">
              <a:solidFill>
                <a:srgbClr val="134F5C"/>
              </a:solidFill>
              <a:latin typeface="Arial"/>
              <a:ea typeface="Arial"/>
              <a:cs typeface="Arial"/>
              <a:sym typeface="Arial"/>
            </a:endParaRPr>
          </a:p>
          <a:p>
            <a:pPr marL="139700" lvl="0" indent="0" algn="l" rtl="0">
              <a:lnSpc>
                <a:spcPct val="115000"/>
              </a:lnSpc>
              <a:spcBef>
                <a:spcPts val="0"/>
              </a:spcBef>
              <a:spcAft>
                <a:spcPts val="0"/>
              </a:spcAft>
              <a:buSzPts val="1400"/>
              <a:buNone/>
            </a:pPr>
            <a:endParaRPr sz="1800">
              <a:solidFill>
                <a:srgbClr val="134F5C"/>
              </a:solidFill>
              <a:latin typeface="Arial"/>
              <a:ea typeface="Arial"/>
              <a:cs typeface="Arial"/>
              <a:sym typeface="Arial"/>
            </a:endParaRPr>
          </a:p>
          <a:p>
            <a:pPr marL="139700" lvl="0" indent="0" algn="l" rtl="0">
              <a:lnSpc>
                <a:spcPct val="115000"/>
              </a:lnSpc>
              <a:spcBef>
                <a:spcPts val="0"/>
              </a:spcBef>
              <a:spcAft>
                <a:spcPts val="0"/>
              </a:spcAft>
              <a:buSzPts val="1400"/>
              <a:buNone/>
            </a:pPr>
            <a:endParaRPr sz="1800">
              <a:solidFill>
                <a:srgbClr val="134F5C"/>
              </a:solidFill>
              <a:latin typeface="Arial"/>
              <a:ea typeface="Arial"/>
              <a:cs typeface="Arial"/>
              <a:sym typeface="Arial"/>
            </a:endParaRPr>
          </a:p>
          <a:p>
            <a:pPr marL="457200" lvl="0" indent="-228600" algn="l" rtl="0">
              <a:lnSpc>
                <a:spcPct val="115000"/>
              </a:lnSpc>
              <a:spcBef>
                <a:spcPts val="0"/>
              </a:spcBef>
              <a:spcAft>
                <a:spcPts val="0"/>
              </a:spcAft>
              <a:buSzPts val="1400"/>
              <a:buNone/>
            </a:pPr>
            <a:endParaRPr sz="1800">
              <a:solidFill>
                <a:srgbClr val="134F5C"/>
              </a:solidFill>
              <a:latin typeface="Arial"/>
              <a:ea typeface="Arial"/>
              <a:cs typeface="Arial"/>
              <a:sym typeface="Arial"/>
            </a:endParaRPr>
          </a:p>
          <a:p>
            <a:pPr marL="457200" lvl="0" indent="-228600" algn="l" rtl="0">
              <a:lnSpc>
                <a:spcPct val="115000"/>
              </a:lnSpc>
              <a:spcBef>
                <a:spcPts val="0"/>
              </a:spcBef>
              <a:spcAft>
                <a:spcPts val="0"/>
              </a:spcAft>
              <a:buSzPts val="1400"/>
              <a:buNone/>
            </a:pPr>
            <a:endParaRPr sz="1800">
              <a:solidFill>
                <a:srgbClr val="134F5C"/>
              </a:solidFill>
              <a:latin typeface="Arial"/>
              <a:ea typeface="Arial"/>
              <a:cs typeface="Arial"/>
              <a:sym typeface="Arial"/>
            </a:endParaRPr>
          </a:p>
          <a:p>
            <a:pPr marL="457200" lvl="0" indent="-228600" algn="l" rtl="0">
              <a:lnSpc>
                <a:spcPct val="115000"/>
              </a:lnSpc>
              <a:spcBef>
                <a:spcPts val="0"/>
              </a:spcBef>
              <a:spcAft>
                <a:spcPts val="0"/>
              </a:spcAft>
              <a:buSzPts val="1400"/>
              <a:buNone/>
            </a:pPr>
            <a:endParaRPr sz="1800">
              <a:solidFill>
                <a:srgbClr val="134F5C"/>
              </a:solidFill>
              <a:latin typeface="Arial"/>
              <a:ea typeface="Arial"/>
              <a:cs typeface="Arial"/>
              <a:sym typeface="Arial"/>
            </a:endParaRPr>
          </a:p>
        </p:txBody>
      </p:sp>
      <p:sp>
        <p:nvSpPr>
          <p:cNvPr id="201" name="Google Shape;201;p22"/>
          <p:cNvSpPr/>
          <p:nvPr/>
        </p:nvSpPr>
        <p:spPr>
          <a:xfrm rot="10800000" flipH="1">
            <a:off x="598394" y="3314698"/>
            <a:ext cx="8142194" cy="1667039"/>
          </a:xfrm>
          <a:prstGeom prst="rect">
            <a:avLst/>
          </a:prstGeom>
          <a:noFill/>
          <a:ln w="25400" cap="flat" cmpd="sng">
            <a:solidFill>
              <a:srgbClr val="134F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2" name="Google Shape;202;p22"/>
          <p:cNvPicPr preferRelativeResize="0"/>
          <p:nvPr/>
        </p:nvPicPr>
        <p:blipFill rotWithShape="1">
          <a:blip r:embed="rId3">
            <a:alphaModFix/>
          </a:blip>
          <a:srcRect/>
          <a:stretch/>
        </p:blipFill>
        <p:spPr>
          <a:xfrm>
            <a:off x="1878662" y="3378354"/>
            <a:ext cx="4660534" cy="149671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311700" y="358746"/>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latin typeface="Montserrat"/>
                <a:ea typeface="Montserrat"/>
                <a:cs typeface="Montserrat"/>
                <a:sym typeface="Montserrat"/>
              </a:rPr>
              <a:t>Modeling Overview</a:t>
            </a:r>
            <a:endParaRPr/>
          </a:p>
        </p:txBody>
      </p:sp>
      <p:sp>
        <p:nvSpPr>
          <p:cNvPr id="208" name="Google Shape;208;p23"/>
          <p:cNvSpPr txBox="1">
            <a:spLocks noGrp="1"/>
          </p:cNvSpPr>
          <p:nvPr>
            <p:ph type="body" idx="1"/>
          </p:nvPr>
        </p:nvSpPr>
        <p:spPr>
          <a:xfrm>
            <a:off x="311700" y="1054396"/>
            <a:ext cx="3999900" cy="34164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134F5C"/>
              </a:buClr>
              <a:buSzPts val="1400"/>
              <a:buChar char="●"/>
            </a:pPr>
            <a:r>
              <a:rPr lang="en-IN" sz="1800">
                <a:solidFill>
                  <a:srgbClr val="134F5C"/>
                </a:solidFill>
                <a:latin typeface="Arial"/>
                <a:ea typeface="Arial"/>
                <a:cs typeface="Arial"/>
                <a:sym typeface="Arial"/>
              </a:rPr>
              <a:t>Type – Supervised Learning</a:t>
            </a:r>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latin typeface="Arial"/>
                <a:ea typeface="Arial"/>
                <a:cs typeface="Arial"/>
                <a:sym typeface="Arial"/>
              </a:rPr>
              <a:t>In this project, </a:t>
            </a:r>
            <a:r>
              <a:rPr lang="en-IN" sz="1800">
                <a:solidFill>
                  <a:srgbClr val="134F5C"/>
                </a:solidFill>
              </a:rPr>
              <a:t>I’m </a:t>
            </a:r>
            <a:r>
              <a:rPr lang="en-IN" sz="1800">
                <a:solidFill>
                  <a:srgbClr val="134F5C"/>
                </a:solidFill>
                <a:latin typeface="Arial"/>
                <a:ea typeface="Arial"/>
                <a:cs typeface="Arial"/>
                <a:sym typeface="Arial"/>
              </a:rPr>
              <a:t>using four model on data set for getting best performance :</a:t>
            </a:r>
            <a:endParaRPr/>
          </a:p>
          <a:p>
            <a:pPr marL="457200" lvl="0" indent="-228600" algn="l" rtl="0">
              <a:lnSpc>
                <a:spcPct val="115000"/>
              </a:lnSpc>
              <a:spcBef>
                <a:spcPts val="0"/>
              </a:spcBef>
              <a:spcAft>
                <a:spcPts val="0"/>
              </a:spcAft>
              <a:buSzPts val="1400"/>
              <a:buNone/>
            </a:pPr>
            <a:endParaRPr sz="1800">
              <a:solidFill>
                <a:srgbClr val="134F5C"/>
              </a:solidFill>
              <a:latin typeface="Arial"/>
              <a:ea typeface="Arial"/>
              <a:cs typeface="Arial"/>
              <a:sym typeface="Arial"/>
            </a:endParaRPr>
          </a:p>
          <a:p>
            <a:pPr marL="482600" lvl="0" indent="-330200" algn="l" rtl="0">
              <a:lnSpc>
                <a:spcPct val="115000"/>
              </a:lnSpc>
              <a:spcBef>
                <a:spcPts val="0"/>
              </a:spcBef>
              <a:spcAft>
                <a:spcPts val="0"/>
              </a:spcAft>
              <a:buClr>
                <a:srgbClr val="134F5C"/>
              </a:buClr>
              <a:buSzPts val="1200"/>
              <a:buFont typeface="Arial"/>
              <a:buAutoNum type="arabicPeriod"/>
            </a:pPr>
            <a:r>
              <a:rPr lang="en-IN" sz="1800">
                <a:solidFill>
                  <a:srgbClr val="134F5C"/>
                </a:solidFill>
                <a:latin typeface="Arial"/>
                <a:ea typeface="Arial"/>
                <a:cs typeface="Arial"/>
                <a:sym typeface="Arial"/>
              </a:rPr>
              <a:t>LINEAR REGRESSION</a:t>
            </a:r>
            <a:endParaRPr/>
          </a:p>
          <a:p>
            <a:pPr marL="482600" lvl="0" indent="-330200" algn="l" rtl="0">
              <a:lnSpc>
                <a:spcPct val="115000"/>
              </a:lnSpc>
              <a:spcBef>
                <a:spcPts val="0"/>
              </a:spcBef>
              <a:spcAft>
                <a:spcPts val="0"/>
              </a:spcAft>
              <a:buClr>
                <a:srgbClr val="134F5C"/>
              </a:buClr>
              <a:buSzPts val="1200"/>
              <a:buFont typeface="Arial"/>
              <a:buAutoNum type="arabicPeriod"/>
            </a:pPr>
            <a:r>
              <a:rPr lang="en-IN" sz="1800">
                <a:solidFill>
                  <a:srgbClr val="134F5C"/>
                </a:solidFill>
                <a:latin typeface="Arial"/>
                <a:ea typeface="Arial"/>
                <a:cs typeface="Arial"/>
                <a:sym typeface="Arial"/>
              </a:rPr>
              <a:t>LASSO REGRESSION</a:t>
            </a:r>
            <a:endParaRPr/>
          </a:p>
          <a:p>
            <a:pPr marL="482600" lvl="0" indent="-330200" algn="l" rtl="0">
              <a:lnSpc>
                <a:spcPct val="115000"/>
              </a:lnSpc>
              <a:spcBef>
                <a:spcPts val="0"/>
              </a:spcBef>
              <a:spcAft>
                <a:spcPts val="0"/>
              </a:spcAft>
              <a:buClr>
                <a:srgbClr val="134F5C"/>
              </a:buClr>
              <a:buSzPts val="1200"/>
              <a:buFont typeface="Arial"/>
              <a:buAutoNum type="arabicPeriod"/>
            </a:pPr>
            <a:r>
              <a:rPr lang="en-IN" sz="1800">
                <a:solidFill>
                  <a:srgbClr val="134F5C"/>
                </a:solidFill>
                <a:latin typeface="Arial"/>
                <a:ea typeface="Arial"/>
                <a:cs typeface="Arial"/>
                <a:sym typeface="Arial"/>
              </a:rPr>
              <a:t>RIDGE REGRESSION</a:t>
            </a:r>
            <a:endParaRPr sz="1800">
              <a:solidFill>
                <a:srgbClr val="134F5C"/>
              </a:solidFill>
              <a:latin typeface="Arial"/>
              <a:ea typeface="Arial"/>
              <a:cs typeface="Arial"/>
              <a:sym typeface="Arial"/>
            </a:endParaRPr>
          </a:p>
          <a:p>
            <a:pPr marL="482600" lvl="0" indent="-355600" algn="l" rtl="0">
              <a:lnSpc>
                <a:spcPct val="115000"/>
              </a:lnSpc>
              <a:spcBef>
                <a:spcPts val="0"/>
              </a:spcBef>
              <a:spcAft>
                <a:spcPts val="0"/>
              </a:spcAft>
              <a:buClr>
                <a:srgbClr val="134F5C"/>
              </a:buClr>
              <a:buSzPts val="1600"/>
              <a:buAutoNum type="arabicPeriod"/>
            </a:pPr>
            <a:r>
              <a:rPr lang="en-IN" sz="1800">
                <a:solidFill>
                  <a:srgbClr val="134F5C"/>
                </a:solidFill>
              </a:rPr>
              <a:t>ELASTIC NET REGRESSION</a:t>
            </a:r>
            <a:endParaRPr sz="1800">
              <a:solidFill>
                <a:srgbClr val="134F5C"/>
              </a:solidFill>
            </a:endParaRPr>
          </a:p>
          <a:p>
            <a:pPr marL="482600" lvl="0" indent="-330200" algn="l" rtl="0">
              <a:lnSpc>
                <a:spcPct val="115000"/>
              </a:lnSpc>
              <a:spcBef>
                <a:spcPts val="0"/>
              </a:spcBef>
              <a:spcAft>
                <a:spcPts val="0"/>
              </a:spcAft>
              <a:buClr>
                <a:srgbClr val="134F5C"/>
              </a:buClr>
              <a:buSzPts val="1200"/>
              <a:buFont typeface="Arial"/>
              <a:buAutoNum type="arabicPeriod"/>
            </a:pPr>
            <a:r>
              <a:rPr lang="en-IN" sz="1800">
                <a:solidFill>
                  <a:srgbClr val="134F5C"/>
                </a:solidFill>
                <a:latin typeface="Arial"/>
                <a:ea typeface="Arial"/>
                <a:cs typeface="Arial"/>
                <a:sym typeface="Arial"/>
              </a:rPr>
              <a:t>GRADIENT BOOSTING</a:t>
            </a:r>
            <a:endParaRPr/>
          </a:p>
          <a:p>
            <a:pPr marL="482600" lvl="0" indent="-330200" algn="l" rtl="0">
              <a:lnSpc>
                <a:spcPct val="115000"/>
              </a:lnSpc>
              <a:spcBef>
                <a:spcPts val="0"/>
              </a:spcBef>
              <a:spcAft>
                <a:spcPts val="0"/>
              </a:spcAft>
              <a:buClr>
                <a:srgbClr val="134F5C"/>
              </a:buClr>
              <a:buSzPts val="1200"/>
              <a:buFont typeface="Arial"/>
              <a:buAutoNum type="arabicPeriod"/>
            </a:pPr>
            <a:r>
              <a:rPr lang="en-IN" sz="1800">
                <a:solidFill>
                  <a:srgbClr val="134F5C"/>
                </a:solidFill>
                <a:latin typeface="Arial"/>
                <a:ea typeface="Arial"/>
                <a:cs typeface="Arial"/>
                <a:sym typeface="Arial"/>
              </a:rPr>
              <a:t>DECISION TREE</a:t>
            </a:r>
            <a:endParaRPr/>
          </a:p>
          <a:p>
            <a:pPr marL="482600" lvl="0" indent="-330200" algn="l" rtl="0">
              <a:lnSpc>
                <a:spcPct val="115000"/>
              </a:lnSpc>
              <a:spcBef>
                <a:spcPts val="0"/>
              </a:spcBef>
              <a:spcAft>
                <a:spcPts val="0"/>
              </a:spcAft>
              <a:buClr>
                <a:srgbClr val="134F5C"/>
              </a:buClr>
              <a:buSzPts val="1200"/>
              <a:buFont typeface="Arial"/>
              <a:buAutoNum type="arabicPeriod"/>
            </a:pPr>
            <a:r>
              <a:rPr lang="en-IN" sz="1800">
                <a:solidFill>
                  <a:srgbClr val="134F5C"/>
                </a:solidFill>
                <a:latin typeface="Arial"/>
                <a:ea typeface="Arial"/>
                <a:cs typeface="Arial"/>
                <a:sym typeface="Arial"/>
              </a:rPr>
              <a:t>RANDOM FOREST</a:t>
            </a:r>
            <a:endParaRPr/>
          </a:p>
          <a:p>
            <a:pPr marL="482600" lvl="0" indent="-330200" algn="l" rtl="0">
              <a:lnSpc>
                <a:spcPct val="115000"/>
              </a:lnSpc>
              <a:spcBef>
                <a:spcPts val="0"/>
              </a:spcBef>
              <a:spcAft>
                <a:spcPts val="0"/>
              </a:spcAft>
              <a:buClr>
                <a:srgbClr val="134F5C"/>
              </a:buClr>
              <a:buSzPts val="1200"/>
              <a:buFont typeface="Arial"/>
              <a:buAutoNum type="arabicPeriod"/>
            </a:pPr>
            <a:r>
              <a:rPr lang="en-IN" sz="1800">
                <a:solidFill>
                  <a:srgbClr val="134F5C"/>
                </a:solidFill>
                <a:latin typeface="Arial"/>
                <a:ea typeface="Arial"/>
                <a:cs typeface="Arial"/>
                <a:sym typeface="Arial"/>
              </a:rPr>
              <a:t>XGBOOST</a:t>
            </a:r>
            <a:endParaRPr/>
          </a:p>
          <a:p>
            <a:pPr marL="457200" lvl="0" indent="-228600" algn="l" rtl="0">
              <a:lnSpc>
                <a:spcPct val="115000"/>
              </a:lnSpc>
              <a:spcBef>
                <a:spcPts val="0"/>
              </a:spcBef>
              <a:spcAft>
                <a:spcPts val="0"/>
              </a:spcAft>
              <a:buSzPts val="1400"/>
              <a:buNone/>
            </a:pPr>
            <a:endParaRPr/>
          </a:p>
        </p:txBody>
      </p:sp>
      <p:sp>
        <p:nvSpPr>
          <p:cNvPr id="209" name="Google Shape;209;p23"/>
          <p:cNvSpPr/>
          <p:nvPr/>
        </p:nvSpPr>
        <p:spPr>
          <a:xfrm>
            <a:off x="4619847" y="1098698"/>
            <a:ext cx="4288800" cy="3242400"/>
          </a:xfrm>
          <a:prstGeom prst="rect">
            <a:avLst/>
          </a:prstGeom>
          <a:noFill/>
          <a:ln w="25400" cap="flat" cmpd="sng">
            <a:solidFill>
              <a:srgbClr val="134F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10" name="Google Shape;210;p23"/>
          <p:cNvPicPr preferRelativeResize="0"/>
          <p:nvPr/>
        </p:nvPicPr>
        <p:blipFill rotWithShape="1">
          <a:blip r:embed="rId3">
            <a:alphaModFix/>
          </a:blip>
          <a:srcRect/>
          <a:stretch/>
        </p:blipFill>
        <p:spPr>
          <a:xfrm>
            <a:off x="4720664" y="1194220"/>
            <a:ext cx="4100563" cy="305134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solidFill>
                  <a:srgbClr val="CC0000"/>
                </a:solidFill>
                <a:latin typeface="Arial"/>
                <a:ea typeface="Arial"/>
                <a:cs typeface="Arial"/>
                <a:sym typeface="Arial"/>
              </a:rPr>
              <a:t>Implementing linear regression (Baseline Model) </a:t>
            </a:r>
            <a:br>
              <a:rPr lang="en-IN" b="0">
                <a:solidFill>
                  <a:srgbClr val="000000"/>
                </a:solidFill>
                <a:latin typeface="Courier New"/>
                <a:ea typeface="Courier New"/>
                <a:cs typeface="Courier New"/>
                <a:sym typeface="Courier New"/>
              </a:rPr>
            </a:br>
            <a:endParaRPr/>
          </a:p>
        </p:txBody>
      </p:sp>
      <p:sp>
        <p:nvSpPr>
          <p:cNvPr id="216" name="Google Shape;216;p24"/>
          <p:cNvSpPr txBox="1">
            <a:spLocks noGrp="1"/>
          </p:cNvSpPr>
          <p:nvPr>
            <p:ph type="body" idx="1"/>
          </p:nvPr>
        </p:nvSpPr>
        <p:spPr>
          <a:xfrm>
            <a:off x="-91712" y="4202205"/>
            <a:ext cx="8367486" cy="49627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IN" sz="1800">
                <a:solidFill>
                  <a:srgbClr val="134F5C"/>
                </a:solidFill>
              </a:rPr>
              <a:t>Accuracy is just 65%, i need to look for more algorithms.</a:t>
            </a:r>
            <a:endParaRPr/>
          </a:p>
        </p:txBody>
      </p:sp>
      <p:pic>
        <p:nvPicPr>
          <p:cNvPr id="217" name="Google Shape;217;p24"/>
          <p:cNvPicPr preferRelativeResize="0"/>
          <p:nvPr/>
        </p:nvPicPr>
        <p:blipFill rotWithShape="1">
          <a:blip r:embed="rId3">
            <a:alphaModFix/>
          </a:blip>
          <a:srcRect/>
          <a:stretch/>
        </p:blipFill>
        <p:spPr>
          <a:xfrm>
            <a:off x="311700" y="1464364"/>
            <a:ext cx="2522439" cy="731583"/>
          </a:xfrm>
          <a:prstGeom prst="rect">
            <a:avLst/>
          </a:prstGeom>
          <a:noFill/>
          <a:ln>
            <a:noFill/>
          </a:ln>
        </p:spPr>
      </p:pic>
      <p:pic>
        <p:nvPicPr>
          <p:cNvPr id="218" name="Google Shape;218;p24"/>
          <p:cNvPicPr preferRelativeResize="0"/>
          <p:nvPr/>
        </p:nvPicPr>
        <p:blipFill rotWithShape="1">
          <a:blip r:embed="rId4">
            <a:alphaModFix/>
          </a:blip>
          <a:srcRect/>
          <a:stretch/>
        </p:blipFill>
        <p:spPr>
          <a:xfrm>
            <a:off x="2834139" y="1078100"/>
            <a:ext cx="5845047" cy="29872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800" b="1">
                <a:solidFill>
                  <a:srgbClr val="CC0000"/>
                </a:solidFill>
                <a:latin typeface="Arial"/>
                <a:ea typeface="Arial"/>
                <a:cs typeface="Arial"/>
                <a:sym typeface="Arial"/>
              </a:rPr>
              <a:t>Model Validation &amp; Selection</a:t>
            </a:r>
            <a:endParaRPr b="1"/>
          </a:p>
        </p:txBody>
      </p:sp>
      <p:sp>
        <p:nvSpPr>
          <p:cNvPr id="224" name="Google Shape;224;p25"/>
          <p:cNvSpPr txBox="1">
            <a:spLocks noGrp="1"/>
          </p:cNvSpPr>
          <p:nvPr>
            <p:ph type="body" idx="1"/>
          </p:nvPr>
        </p:nvSpPr>
        <p:spPr>
          <a:xfrm>
            <a:off x="-179118" y="1203513"/>
            <a:ext cx="7225500" cy="4161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rgbClr val="F5FDFF"/>
              </a:buClr>
              <a:buSzPts val="1400"/>
              <a:buFont typeface="Arial"/>
              <a:buChar char="●"/>
            </a:pPr>
            <a:r>
              <a:rPr lang="en-IN" sz="1800" b="0" i="0" u="none" strike="noStrike" cap="none">
                <a:solidFill>
                  <a:srgbClr val="134F5C"/>
                </a:solidFill>
                <a:latin typeface="Arial"/>
                <a:ea typeface="Arial"/>
                <a:cs typeface="Arial"/>
                <a:sym typeface="Arial"/>
              </a:rPr>
              <a:t>Model Summ</a:t>
            </a:r>
            <a:r>
              <a:rPr lang="en-IN" sz="1800">
                <a:solidFill>
                  <a:srgbClr val="134F5C"/>
                </a:solidFill>
              </a:rPr>
              <a:t>a</a:t>
            </a:r>
            <a:r>
              <a:rPr lang="en-IN" sz="1800" b="0" i="0" u="none" strike="noStrike" cap="none">
                <a:solidFill>
                  <a:srgbClr val="134F5C"/>
                </a:solidFill>
                <a:latin typeface="Arial"/>
                <a:ea typeface="Arial"/>
                <a:cs typeface="Arial"/>
                <a:sym typeface="Arial"/>
              </a:rPr>
              <a:t>ry for the train data set (Hyperparameter tuned)</a:t>
            </a:r>
            <a:endParaRPr/>
          </a:p>
          <a:p>
            <a:pPr marL="457200" lvl="0" indent="-228600" algn="l" rtl="0">
              <a:lnSpc>
                <a:spcPct val="115000"/>
              </a:lnSpc>
              <a:spcBef>
                <a:spcPts val="0"/>
              </a:spcBef>
              <a:spcAft>
                <a:spcPts val="0"/>
              </a:spcAft>
              <a:buSzPts val="1400"/>
              <a:buNone/>
            </a:pPr>
            <a:endParaRPr/>
          </a:p>
        </p:txBody>
      </p:sp>
      <p:sp>
        <p:nvSpPr>
          <p:cNvPr id="225" name="Google Shape;225;p25"/>
          <p:cNvSpPr/>
          <p:nvPr/>
        </p:nvSpPr>
        <p:spPr>
          <a:xfrm>
            <a:off x="7" y="1619613"/>
            <a:ext cx="8621700" cy="2409600"/>
          </a:xfrm>
          <a:prstGeom prst="rect">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0 </a:t>
            </a:r>
            <a:endParaRPr sz="1400" b="0" i="0" u="none" strike="noStrike" cap="none">
              <a:solidFill>
                <a:schemeClr val="lt1"/>
              </a:solidFill>
              <a:latin typeface="Arial"/>
              <a:ea typeface="Arial"/>
              <a:cs typeface="Arial"/>
              <a:sym typeface="Arial"/>
            </a:endParaRPr>
          </a:p>
        </p:txBody>
      </p:sp>
      <p:pic>
        <p:nvPicPr>
          <p:cNvPr id="226" name="Google Shape;226;p25"/>
          <p:cNvPicPr preferRelativeResize="0"/>
          <p:nvPr/>
        </p:nvPicPr>
        <p:blipFill rotWithShape="1">
          <a:blip r:embed="rId3">
            <a:alphaModFix/>
          </a:blip>
          <a:srcRect/>
          <a:stretch/>
        </p:blipFill>
        <p:spPr>
          <a:xfrm>
            <a:off x="99076" y="2035713"/>
            <a:ext cx="8423561" cy="18606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800" b="1">
                <a:solidFill>
                  <a:srgbClr val="CC0000"/>
                </a:solidFill>
                <a:latin typeface="Arial"/>
                <a:ea typeface="Arial"/>
                <a:cs typeface="Arial"/>
                <a:sym typeface="Arial"/>
              </a:rPr>
              <a:t>Model Validation &amp; Selection</a:t>
            </a:r>
            <a:br>
              <a:rPr lang="en-IN" sz="2800" b="1">
                <a:solidFill>
                  <a:srgbClr val="134F5C"/>
                </a:solidFill>
                <a:latin typeface="Arial"/>
                <a:ea typeface="Arial"/>
                <a:cs typeface="Arial"/>
                <a:sym typeface="Arial"/>
              </a:rPr>
            </a:br>
            <a:endParaRPr b="1">
              <a:latin typeface="Arial"/>
              <a:ea typeface="Arial"/>
              <a:cs typeface="Arial"/>
              <a:sym typeface="Arial"/>
            </a:endParaRPr>
          </a:p>
        </p:txBody>
      </p:sp>
      <p:sp>
        <p:nvSpPr>
          <p:cNvPr id="232" name="Google Shape;232;p26"/>
          <p:cNvSpPr txBox="1">
            <a:spLocks noGrp="1"/>
          </p:cNvSpPr>
          <p:nvPr>
            <p:ph type="body" idx="1"/>
          </p:nvPr>
        </p:nvSpPr>
        <p:spPr>
          <a:xfrm>
            <a:off x="-172394" y="1203513"/>
            <a:ext cx="7238824" cy="790625"/>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IN" sz="1800" b="0" i="0" u="none" strike="noStrike" cap="none">
                <a:solidFill>
                  <a:srgbClr val="134F5C"/>
                </a:solidFill>
                <a:latin typeface="Arial"/>
                <a:ea typeface="Arial"/>
                <a:cs typeface="Arial"/>
                <a:sym typeface="Arial"/>
              </a:rPr>
              <a:t>Model Summ</a:t>
            </a:r>
            <a:r>
              <a:rPr lang="en-IN" sz="1800">
                <a:solidFill>
                  <a:srgbClr val="134F5C"/>
                </a:solidFill>
              </a:rPr>
              <a:t>a</a:t>
            </a:r>
            <a:r>
              <a:rPr lang="en-IN" sz="1800" b="0" i="0" u="none" strike="noStrike" cap="none">
                <a:solidFill>
                  <a:srgbClr val="134F5C"/>
                </a:solidFill>
                <a:latin typeface="Arial"/>
                <a:ea typeface="Arial"/>
                <a:cs typeface="Arial"/>
                <a:sym typeface="Arial"/>
              </a:rPr>
              <a:t>ry for the test data set (Hyperparameter tuned)</a:t>
            </a:r>
            <a:endParaRPr sz="1800">
              <a:solidFill>
                <a:srgbClr val="134F5C"/>
              </a:solidFill>
              <a:latin typeface="Arial"/>
              <a:ea typeface="Arial"/>
              <a:cs typeface="Arial"/>
              <a:sym typeface="Arial"/>
            </a:endParaRPr>
          </a:p>
        </p:txBody>
      </p:sp>
      <p:sp>
        <p:nvSpPr>
          <p:cNvPr id="233" name="Google Shape;233;p26"/>
          <p:cNvSpPr/>
          <p:nvPr/>
        </p:nvSpPr>
        <p:spPr>
          <a:xfrm>
            <a:off x="210607" y="1624888"/>
            <a:ext cx="8621700" cy="2409600"/>
          </a:xfrm>
          <a:prstGeom prst="rect">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34" name="Google Shape;234;p26"/>
          <p:cNvPicPr preferRelativeResize="0"/>
          <p:nvPr/>
        </p:nvPicPr>
        <p:blipFill rotWithShape="1">
          <a:blip r:embed="rId3">
            <a:alphaModFix/>
          </a:blip>
          <a:srcRect l="3906" t="-22418" r="-5398" b="3989"/>
          <a:stretch/>
        </p:blipFill>
        <p:spPr>
          <a:xfrm>
            <a:off x="311700" y="1352251"/>
            <a:ext cx="8621701" cy="2279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800" b="1">
                <a:solidFill>
                  <a:srgbClr val="CC0000"/>
                </a:solidFill>
                <a:latin typeface="Arial"/>
                <a:ea typeface="Arial"/>
                <a:cs typeface="Arial"/>
                <a:sym typeface="Arial"/>
              </a:rPr>
              <a:t>Model Validation &amp; Selection</a:t>
            </a:r>
            <a:endParaRPr b="1"/>
          </a:p>
        </p:txBody>
      </p:sp>
      <p:sp>
        <p:nvSpPr>
          <p:cNvPr id="240" name="Google Shape;240;p2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IN" sz="1800">
                <a:solidFill>
                  <a:srgbClr val="CC0000"/>
                </a:solidFill>
              </a:rPr>
              <a:t>Observation 1</a:t>
            </a:r>
            <a:r>
              <a:rPr lang="en-IN" sz="1800">
                <a:solidFill>
                  <a:srgbClr val="134F5C"/>
                </a:solidFill>
              </a:rPr>
              <a:t>:From model summary table, Linear regression is not giving us accurate result.</a:t>
            </a:r>
            <a:endParaRPr/>
          </a:p>
          <a:p>
            <a:pPr marL="139700" lvl="0" indent="0" algn="l" rtl="0">
              <a:lnSpc>
                <a:spcPct val="115000"/>
              </a:lnSpc>
              <a:spcBef>
                <a:spcPts val="0"/>
              </a:spcBef>
              <a:spcAft>
                <a:spcPts val="0"/>
              </a:spcAft>
              <a:buSzPts val="1400"/>
              <a:buNone/>
            </a:pPr>
            <a:endParaRPr sz="1800">
              <a:solidFill>
                <a:srgbClr val="134F5C"/>
              </a:solidFill>
            </a:endParaRPr>
          </a:p>
          <a:p>
            <a:pPr marL="139700" lvl="0" indent="0" algn="l" rtl="0">
              <a:lnSpc>
                <a:spcPct val="115000"/>
              </a:lnSpc>
              <a:spcBef>
                <a:spcPts val="0"/>
              </a:spcBef>
              <a:spcAft>
                <a:spcPts val="0"/>
              </a:spcAft>
              <a:buSzPts val="1400"/>
              <a:buNone/>
            </a:pPr>
            <a:r>
              <a:rPr lang="en-IN" sz="1800">
                <a:solidFill>
                  <a:srgbClr val="CC0000"/>
                </a:solidFill>
              </a:rPr>
              <a:t>Observation 2: </a:t>
            </a:r>
            <a:r>
              <a:rPr lang="en-IN" sz="1800">
                <a:solidFill>
                  <a:srgbClr val="134F5C"/>
                </a:solidFill>
              </a:rPr>
              <a:t>lasso, ridge and elastic net regressor didn’t give any good results either. So, we went for more M.L. models.</a:t>
            </a:r>
            <a:endParaRPr/>
          </a:p>
          <a:p>
            <a:pPr marL="139700" lvl="0" indent="0" algn="l" rtl="0">
              <a:lnSpc>
                <a:spcPct val="115000"/>
              </a:lnSpc>
              <a:spcBef>
                <a:spcPts val="0"/>
              </a:spcBef>
              <a:spcAft>
                <a:spcPts val="0"/>
              </a:spcAft>
              <a:buSzPts val="1400"/>
              <a:buNone/>
            </a:pPr>
            <a:endParaRPr>
              <a:solidFill>
                <a:srgbClr val="134F5C"/>
              </a:solidFill>
            </a:endParaRPr>
          </a:p>
          <a:p>
            <a:pPr marL="139700" lvl="0" indent="0" algn="l" rtl="0">
              <a:lnSpc>
                <a:spcPct val="115000"/>
              </a:lnSpc>
              <a:spcBef>
                <a:spcPts val="0"/>
              </a:spcBef>
              <a:spcAft>
                <a:spcPts val="0"/>
              </a:spcAft>
              <a:buSzPts val="1400"/>
              <a:buNone/>
            </a:pPr>
            <a:endParaRPr>
              <a:solidFill>
                <a:srgbClr val="134F5C"/>
              </a:solidFill>
            </a:endParaRPr>
          </a:p>
          <a:p>
            <a:pPr marL="139700" lvl="0" indent="0" algn="l" rtl="0">
              <a:lnSpc>
                <a:spcPct val="115000"/>
              </a:lnSpc>
              <a:spcBef>
                <a:spcPts val="0"/>
              </a:spcBef>
              <a:spcAft>
                <a:spcPts val="0"/>
              </a:spcAft>
              <a:buSzPts val="1400"/>
              <a:buNone/>
            </a:pPr>
            <a:r>
              <a:rPr lang="en-IN">
                <a:solidFill>
                  <a:srgbClr val="134F5C"/>
                </a:solidFill>
              </a:rPr>
              <a:t> </a:t>
            </a:r>
            <a:endParaRPr/>
          </a:p>
        </p:txBody>
      </p:sp>
      <p:sp>
        <p:nvSpPr>
          <p:cNvPr id="241" name="Google Shape;241;p27"/>
          <p:cNvSpPr txBox="1">
            <a:spLocks noGrp="1"/>
          </p:cNvSpPr>
          <p:nvPr>
            <p:ph type="body" idx="2"/>
          </p:nvPr>
        </p:nvSpPr>
        <p:spPr>
          <a:xfrm>
            <a:off x="4417359" y="1152475"/>
            <a:ext cx="4414941" cy="3416399"/>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IN" sz="1800">
                <a:solidFill>
                  <a:srgbClr val="CC0000"/>
                </a:solidFill>
              </a:rPr>
              <a:t>Observation 3: </a:t>
            </a:r>
            <a:r>
              <a:rPr lang="en-IN" sz="1800">
                <a:solidFill>
                  <a:srgbClr val="134F5C"/>
                </a:solidFill>
              </a:rPr>
              <a:t>Decision tree and Random forest gave decent results with approx. 80% accuracy.</a:t>
            </a:r>
            <a:endParaRPr/>
          </a:p>
          <a:p>
            <a:pPr marL="457200" lvl="0" indent="-228600" algn="l" rtl="0">
              <a:lnSpc>
                <a:spcPct val="115000"/>
              </a:lnSpc>
              <a:spcBef>
                <a:spcPts val="0"/>
              </a:spcBef>
              <a:spcAft>
                <a:spcPts val="0"/>
              </a:spcAft>
              <a:buSzPts val="1400"/>
              <a:buNone/>
            </a:pPr>
            <a:endParaRPr sz="1800">
              <a:solidFill>
                <a:srgbClr val="134F5C"/>
              </a:solidFill>
            </a:endParaRPr>
          </a:p>
          <a:p>
            <a:pPr marL="457200" lvl="0" indent="-228600" algn="l" rtl="0">
              <a:lnSpc>
                <a:spcPct val="115000"/>
              </a:lnSpc>
              <a:spcBef>
                <a:spcPts val="0"/>
              </a:spcBef>
              <a:spcAft>
                <a:spcPts val="0"/>
              </a:spcAft>
              <a:buSzPts val="1400"/>
              <a:buNone/>
            </a:pPr>
            <a:endParaRPr sz="1800">
              <a:solidFill>
                <a:srgbClr val="134F5C"/>
              </a:solidFill>
            </a:endParaRPr>
          </a:p>
          <a:p>
            <a:pPr marL="457200" lvl="0" indent="-228600" algn="l" rtl="0">
              <a:lnSpc>
                <a:spcPct val="115000"/>
              </a:lnSpc>
              <a:spcBef>
                <a:spcPts val="0"/>
              </a:spcBef>
              <a:spcAft>
                <a:spcPts val="0"/>
              </a:spcAft>
              <a:buSzPts val="1400"/>
              <a:buNone/>
            </a:pPr>
            <a:endParaRPr sz="1800">
              <a:solidFill>
                <a:srgbClr val="CC0000"/>
              </a:solidFill>
            </a:endParaRPr>
          </a:p>
          <a:p>
            <a:pPr marL="457200" lvl="0" indent="-317500" algn="l" rtl="0">
              <a:lnSpc>
                <a:spcPct val="115000"/>
              </a:lnSpc>
              <a:spcBef>
                <a:spcPts val="0"/>
              </a:spcBef>
              <a:spcAft>
                <a:spcPts val="0"/>
              </a:spcAft>
              <a:buSzPts val="1400"/>
              <a:buChar char="●"/>
            </a:pPr>
            <a:r>
              <a:rPr lang="en-IN" sz="1800">
                <a:solidFill>
                  <a:srgbClr val="CC0000"/>
                </a:solidFill>
              </a:rPr>
              <a:t>Observation 4: </a:t>
            </a:r>
            <a:r>
              <a:rPr lang="en-IN" sz="1800">
                <a:solidFill>
                  <a:srgbClr val="134F5C"/>
                </a:solidFill>
              </a:rPr>
              <a:t>Gradient Boost and XGBoost gave me better results.i  came to the conclusion that XGBoost is performing better than all other algorithms with accurate. </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t>Scenario while applying Gradient Boost</a:t>
            </a:r>
            <a:endParaRPr/>
          </a:p>
        </p:txBody>
      </p:sp>
      <p:sp>
        <p:nvSpPr>
          <p:cNvPr id="247" name="Google Shape;247;p28"/>
          <p:cNvSpPr txBox="1">
            <a:spLocks noGrp="1"/>
          </p:cNvSpPr>
          <p:nvPr>
            <p:ph type="body" idx="1"/>
          </p:nvPr>
        </p:nvSpPr>
        <p:spPr>
          <a:xfrm>
            <a:off x="311699" y="1152474"/>
            <a:ext cx="4825077" cy="3762425"/>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IN">
                <a:solidFill>
                  <a:srgbClr val="134F5C"/>
                </a:solidFill>
              </a:rPr>
              <a:t>On using GridSearchCV for the Gradient boost regressor, I get best hyperparameters. They are given below.</a:t>
            </a:r>
            <a:endParaRPr/>
          </a:p>
          <a:p>
            <a:pPr marL="139700" lvl="0" indent="0" algn="l" rtl="0">
              <a:lnSpc>
                <a:spcPct val="115000"/>
              </a:lnSpc>
              <a:spcBef>
                <a:spcPts val="0"/>
              </a:spcBef>
              <a:spcAft>
                <a:spcPts val="0"/>
              </a:spcAft>
              <a:buSzPts val="1400"/>
              <a:buNone/>
            </a:pPr>
            <a:endParaRPr sz="1600">
              <a:solidFill>
                <a:srgbClr val="134F5C"/>
              </a:solidFill>
            </a:endParaRPr>
          </a:p>
          <a:p>
            <a:pPr marL="139700" lvl="0" indent="0" algn="l" rtl="0">
              <a:lnSpc>
                <a:spcPct val="115000"/>
              </a:lnSpc>
              <a:spcBef>
                <a:spcPts val="0"/>
              </a:spcBef>
              <a:spcAft>
                <a:spcPts val="0"/>
              </a:spcAft>
              <a:buSzPts val="1400"/>
              <a:buNone/>
            </a:pPr>
            <a:r>
              <a:rPr lang="en-IN" sz="1600">
                <a:solidFill>
                  <a:srgbClr val="CC0000"/>
                </a:solidFill>
              </a:rPr>
              <a:t>Best hyperparameters:</a:t>
            </a:r>
            <a:endParaRPr/>
          </a:p>
          <a:p>
            <a:pPr marL="139700" lvl="0" indent="0" algn="l" rtl="0">
              <a:lnSpc>
                <a:spcPct val="115000"/>
              </a:lnSpc>
              <a:spcBef>
                <a:spcPts val="0"/>
              </a:spcBef>
              <a:spcAft>
                <a:spcPts val="0"/>
              </a:spcAft>
              <a:buSzPts val="1400"/>
              <a:buNone/>
            </a:pPr>
            <a:r>
              <a:rPr lang="en-IN">
                <a:solidFill>
                  <a:srgbClr val="134F5C"/>
                </a:solidFill>
              </a:rPr>
              <a:t>base_score=0.5, booster='gbtree', colsample_bylevel=1, colsample_bynode=1, colsample_bytree=1, gamma=0, importance_type='gain', learning_rate=0.1, max_delta_step=0, max_depth=8, min_child_weight=1, min_samples_leaf=40, min_samples_split=50, missing=None, n_estimators=100, n_jobs=1, nthread=None, objective='reg:linear', random_state=0, reg_alpha=0, reg_lambda=1, scale_pos_weight=1, seed=None, silent=None, subsample=1, verbosity=1)</a:t>
            </a:r>
            <a:endParaRPr/>
          </a:p>
        </p:txBody>
      </p:sp>
      <p:sp>
        <p:nvSpPr>
          <p:cNvPr id="248" name="Google Shape;248;p28"/>
          <p:cNvSpPr txBox="1">
            <a:spLocks noGrp="1"/>
          </p:cNvSpPr>
          <p:nvPr>
            <p:ph type="body" idx="2"/>
          </p:nvPr>
        </p:nvSpPr>
        <p:spPr>
          <a:xfrm>
            <a:off x="5782235" y="3691217"/>
            <a:ext cx="3050065" cy="877657"/>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400"/>
              <a:buNone/>
            </a:pPr>
            <a:endParaRPr/>
          </a:p>
        </p:txBody>
      </p:sp>
      <p:pic>
        <p:nvPicPr>
          <p:cNvPr id="249" name="Google Shape;249;p28"/>
          <p:cNvPicPr preferRelativeResize="0"/>
          <p:nvPr/>
        </p:nvPicPr>
        <p:blipFill rotWithShape="1">
          <a:blip r:embed="rId3">
            <a:alphaModFix/>
          </a:blip>
          <a:srcRect/>
          <a:stretch/>
        </p:blipFill>
        <p:spPr>
          <a:xfrm>
            <a:off x="5676546" y="1376434"/>
            <a:ext cx="2994920" cy="22023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t>Scenario while applying XGBoost</a:t>
            </a:r>
            <a:endParaRPr b="1"/>
          </a:p>
        </p:txBody>
      </p:sp>
      <p:sp>
        <p:nvSpPr>
          <p:cNvPr id="255" name="Google Shape;255;p29"/>
          <p:cNvSpPr txBox="1">
            <a:spLocks noGrp="1"/>
          </p:cNvSpPr>
          <p:nvPr>
            <p:ph type="body" idx="1"/>
          </p:nvPr>
        </p:nvSpPr>
        <p:spPr>
          <a:xfrm>
            <a:off x="311700" y="1152474"/>
            <a:ext cx="4818354" cy="3849832"/>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IN">
                <a:solidFill>
                  <a:srgbClr val="134F5C"/>
                </a:solidFill>
                <a:latin typeface="Arial"/>
                <a:ea typeface="Arial"/>
                <a:cs typeface="Arial"/>
                <a:sym typeface="Arial"/>
              </a:rPr>
              <a:t>On training Xgboost regressor with Gridsearch, best hyperparameters obtained are given below.</a:t>
            </a:r>
            <a:endParaRPr/>
          </a:p>
          <a:p>
            <a:pPr marL="139700" lvl="0" indent="0" algn="l" rtl="0">
              <a:lnSpc>
                <a:spcPct val="115000"/>
              </a:lnSpc>
              <a:spcBef>
                <a:spcPts val="0"/>
              </a:spcBef>
              <a:spcAft>
                <a:spcPts val="0"/>
              </a:spcAft>
              <a:buSzPts val="1400"/>
              <a:buNone/>
            </a:pPr>
            <a:endParaRPr sz="1600">
              <a:solidFill>
                <a:srgbClr val="134F5C"/>
              </a:solidFill>
              <a:latin typeface="Arial"/>
              <a:ea typeface="Arial"/>
              <a:cs typeface="Arial"/>
              <a:sym typeface="Arial"/>
            </a:endParaRPr>
          </a:p>
          <a:p>
            <a:pPr marL="139700" lvl="0" indent="0" algn="l" rtl="0">
              <a:lnSpc>
                <a:spcPct val="115000"/>
              </a:lnSpc>
              <a:spcBef>
                <a:spcPts val="0"/>
              </a:spcBef>
              <a:spcAft>
                <a:spcPts val="0"/>
              </a:spcAft>
              <a:buSzPts val="1400"/>
              <a:buNone/>
            </a:pPr>
            <a:r>
              <a:rPr lang="en-IN" sz="1600">
                <a:solidFill>
                  <a:srgbClr val="CC0000"/>
                </a:solidFill>
                <a:latin typeface="Arial"/>
                <a:ea typeface="Arial"/>
                <a:cs typeface="Arial"/>
                <a:sym typeface="Arial"/>
              </a:rPr>
              <a:t>Best </a:t>
            </a:r>
            <a:r>
              <a:rPr lang="en-IN" sz="1600">
                <a:solidFill>
                  <a:srgbClr val="CC0000"/>
                </a:solidFill>
              </a:rPr>
              <a:t>parameters</a:t>
            </a:r>
            <a:r>
              <a:rPr lang="en-IN" sz="1600">
                <a:solidFill>
                  <a:srgbClr val="CC0000"/>
                </a:solidFill>
                <a:latin typeface="Arial"/>
                <a:ea typeface="Arial"/>
                <a:cs typeface="Arial"/>
                <a:sym typeface="Arial"/>
              </a:rPr>
              <a:t>:</a:t>
            </a:r>
            <a:endParaRPr/>
          </a:p>
          <a:p>
            <a:pPr marL="139700" lvl="0" indent="0" algn="l" rtl="0">
              <a:lnSpc>
                <a:spcPct val="115000"/>
              </a:lnSpc>
              <a:spcBef>
                <a:spcPts val="0"/>
              </a:spcBef>
              <a:spcAft>
                <a:spcPts val="0"/>
              </a:spcAft>
              <a:buSzPts val="1400"/>
              <a:buNone/>
            </a:pPr>
            <a:r>
              <a:rPr lang="en-IN">
                <a:solidFill>
                  <a:srgbClr val="134F5C"/>
                </a:solidFill>
              </a:rPr>
              <a:t>base_score=0.5, booster='gbtree', colsample_bylevel=1, colsample_bynode=1, colsample_bytree=1, gamma=0, importance_type='gain', learning_rate=0.1, max_delta_step=0, max_depth=8, min_child_weight=1, min_samples_leaf=40, min_samples_split=50, missing=None, n_estimators=100, n_jobs=1, nthread=None, objective='reg:linear', random_state=0, reg_alpha=0, reg_lambda=1, scale_pos_weight=1, seed=None, silent=None, subsample=1, verbosity=1</a:t>
            </a:r>
            <a:endParaRPr/>
          </a:p>
        </p:txBody>
      </p:sp>
      <p:pic>
        <p:nvPicPr>
          <p:cNvPr id="256" name="Google Shape;256;p29"/>
          <p:cNvPicPr preferRelativeResize="0"/>
          <p:nvPr/>
        </p:nvPicPr>
        <p:blipFill rotWithShape="1">
          <a:blip r:embed="rId3">
            <a:alphaModFix/>
          </a:blip>
          <a:srcRect/>
          <a:stretch/>
        </p:blipFill>
        <p:spPr>
          <a:xfrm>
            <a:off x="5810311" y="1152474"/>
            <a:ext cx="2705039" cy="270503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3"/>
          <p:cNvSpPr txBox="1">
            <a:spLocks noGrp="1"/>
          </p:cNvSpPr>
          <p:nvPr>
            <p:ph type="title"/>
          </p:nvPr>
        </p:nvSpPr>
        <p:spPr>
          <a:xfrm>
            <a:off x="311700" y="7026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latin typeface="Montserrat"/>
                <a:ea typeface="Montserrat"/>
                <a:cs typeface="Montserrat"/>
                <a:sym typeface="Montserrat"/>
              </a:rPr>
              <a:t>Let’s predict Bike Sharing Demand in Seoul</a:t>
            </a:r>
            <a:endParaRPr/>
          </a:p>
        </p:txBody>
      </p:sp>
      <p:sp>
        <p:nvSpPr>
          <p:cNvPr id="64" name="Google Shape;64;p3"/>
          <p:cNvSpPr txBox="1">
            <a:spLocks noGrp="1"/>
          </p:cNvSpPr>
          <p:nvPr>
            <p:ph type="body" idx="1"/>
          </p:nvPr>
        </p:nvSpPr>
        <p:spPr>
          <a:xfrm>
            <a:off x="262080" y="1431922"/>
            <a:ext cx="8399909" cy="3416400"/>
          </a:xfrm>
          <a:prstGeom prst="rect">
            <a:avLst/>
          </a:prstGeom>
          <a:noFill/>
          <a:ln>
            <a:noFill/>
          </a:ln>
        </p:spPr>
        <p:txBody>
          <a:bodyPr spcFirstLastPara="1" wrap="square" lIns="91425" tIns="91425" rIns="91425" bIns="91425" anchor="t" anchorCtr="0">
            <a:noAutofit/>
          </a:bodyPr>
          <a:lstStyle/>
          <a:p>
            <a:pPr marL="482600" lvl="0" indent="-342900" algn="l" rtl="0">
              <a:lnSpc>
                <a:spcPct val="115000"/>
              </a:lnSpc>
              <a:spcBef>
                <a:spcPts val="0"/>
              </a:spcBef>
              <a:spcAft>
                <a:spcPts val="0"/>
              </a:spcAft>
              <a:buSzPts val="1400"/>
              <a:buAutoNum type="arabicPeriod"/>
            </a:pPr>
            <a:r>
              <a:rPr lang="en-IN" sz="2000">
                <a:solidFill>
                  <a:srgbClr val="134F5C"/>
                </a:solidFill>
                <a:latin typeface="Arial"/>
                <a:ea typeface="Arial"/>
                <a:cs typeface="Arial"/>
                <a:sym typeface="Arial"/>
              </a:rPr>
              <a:t>1. Defining problem statement</a:t>
            </a:r>
            <a:endParaRPr/>
          </a:p>
          <a:p>
            <a:pPr marL="482600" lvl="0" indent="-342900" algn="l" rtl="0">
              <a:lnSpc>
                <a:spcPct val="115000"/>
              </a:lnSpc>
              <a:spcBef>
                <a:spcPts val="0"/>
              </a:spcBef>
              <a:spcAft>
                <a:spcPts val="0"/>
              </a:spcAft>
              <a:buSzPts val="1400"/>
              <a:buAutoNum type="arabicPeriod"/>
            </a:pPr>
            <a:r>
              <a:rPr lang="en-IN" sz="2000">
                <a:solidFill>
                  <a:srgbClr val="134F5C"/>
                </a:solidFill>
                <a:latin typeface="Arial"/>
                <a:ea typeface="Arial"/>
                <a:cs typeface="Arial"/>
                <a:sym typeface="Arial"/>
              </a:rPr>
              <a:t>2. Data Summary</a:t>
            </a:r>
            <a:endParaRPr/>
          </a:p>
          <a:p>
            <a:pPr marL="482600" lvl="0" indent="-342900" algn="l" rtl="0">
              <a:lnSpc>
                <a:spcPct val="115000"/>
              </a:lnSpc>
              <a:spcBef>
                <a:spcPts val="0"/>
              </a:spcBef>
              <a:spcAft>
                <a:spcPts val="0"/>
              </a:spcAft>
              <a:buSzPts val="1400"/>
              <a:buAutoNum type="arabicPeriod"/>
            </a:pPr>
            <a:r>
              <a:rPr lang="en-IN" sz="2000">
                <a:solidFill>
                  <a:srgbClr val="134F5C"/>
                </a:solidFill>
                <a:latin typeface="Arial"/>
                <a:ea typeface="Arial"/>
                <a:cs typeface="Arial"/>
                <a:sym typeface="Arial"/>
              </a:rPr>
              <a:t>2. EDA and feature Engineering</a:t>
            </a:r>
            <a:endParaRPr/>
          </a:p>
          <a:p>
            <a:pPr marL="482600" lvl="0" indent="-342900" algn="l" rtl="0">
              <a:lnSpc>
                <a:spcPct val="115000"/>
              </a:lnSpc>
              <a:spcBef>
                <a:spcPts val="0"/>
              </a:spcBef>
              <a:spcAft>
                <a:spcPts val="0"/>
              </a:spcAft>
              <a:buSzPts val="1400"/>
              <a:buAutoNum type="arabicPeriod"/>
            </a:pPr>
            <a:r>
              <a:rPr lang="en-IN" sz="2000">
                <a:solidFill>
                  <a:srgbClr val="134F5C"/>
                </a:solidFill>
                <a:latin typeface="Arial"/>
                <a:ea typeface="Arial"/>
                <a:cs typeface="Arial"/>
                <a:sym typeface="Arial"/>
              </a:rPr>
              <a:t>3. Feature selection</a:t>
            </a:r>
            <a:endParaRPr/>
          </a:p>
          <a:p>
            <a:pPr marL="482600" lvl="0" indent="-342900" algn="l" rtl="0">
              <a:lnSpc>
                <a:spcPct val="115000"/>
              </a:lnSpc>
              <a:spcBef>
                <a:spcPts val="0"/>
              </a:spcBef>
              <a:spcAft>
                <a:spcPts val="0"/>
              </a:spcAft>
              <a:buSzPts val="1400"/>
              <a:buAutoNum type="arabicPeriod"/>
            </a:pPr>
            <a:r>
              <a:rPr lang="en-IN" sz="2000">
                <a:solidFill>
                  <a:srgbClr val="134F5C"/>
                </a:solidFill>
                <a:latin typeface="Arial"/>
                <a:ea typeface="Arial"/>
                <a:cs typeface="Arial"/>
                <a:sym typeface="Arial"/>
              </a:rPr>
              <a:t>4. Preparing Dataset for modelling</a:t>
            </a:r>
            <a:endParaRPr/>
          </a:p>
          <a:p>
            <a:pPr marL="482600" lvl="0" indent="-342900" algn="l" rtl="0">
              <a:lnSpc>
                <a:spcPct val="115000"/>
              </a:lnSpc>
              <a:spcBef>
                <a:spcPts val="0"/>
              </a:spcBef>
              <a:spcAft>
                <a:spcPts val="0"/>
              </a:spcAft>
              <a:buSzPts val="1400"/>
              <a:buAutoNum type="arabicPeriod"/>
            </a:pPr>
            <a:r>
              <a:rPr lang="en-IN" sz="2000">
                <a:solidFill>
                  <a:srgbClr val="134F5C"/>
                </a:solidFill>
                <a:latin typeface="Arial"/>
                <a:ea typeface="Arial"/>
                <a:cs typeface="Arial"/>
                <a:sym typeface="Arial"/>
              </a:rPr>
              <a:t>5. Implementing Regression models</a:t>
            </a:r>
            <a:endParaRPr/>
          </a:p>
          <a:p>
            <a:pPr marL="482600" lvl="0" indent="-342900" algn="l" rtl="0">
              <a:lnSpc>
                <a:spcPct val="115000"/>
              </a:lnSpc>
              <a:spcBef>
                <a:spcPts val="0"/>
              </a:spcBef>
              <a:spcAft>
                <a:spcPts val="0"/>
              </a:spcAft>
              <a:buSzPts val="1400"/>
              <a:buAutoNum type="arabicPeriod"/>
            </a:pPr>
            <a:r>
              <a:rPr lang="en-IN" sz="2000">
                <a:solidFill>
                  <a:srgbClr val="134F5C"/>
                </a:solidFill>
                <a:latin typeface="Arial"/>
                <a:ea typeface="Arial"/>
                <a:cs typeface="Arial"/>
                <a:sym typeface="Arial"/>
              </a:rPr>
              <a:t>7. Model Validation &amp; Selection</a:t>
            </a:r>
            <a:endParaRPr/>
          </a:p>
          <a:p>
            <a:pPr marL="482600" lvl="0" indent="-342900" algn="l" rtl="0">
              <a:lnSpc>
                <a:spcPct val="115000"/>
              </a:lnSpc>
              <a:spcBef>
                <a:spcPts val="0"/>
              </a:spcBef>
              <a:spcAft>
                <a:spcPts val="0"/>
              </a:spcAft>
              <a:buSzPts val="1400"/>
              <a:buAutoNum type="arabicPeriod"/>
            </a:pPr>
            <a:r>
              <a:rPr lang="en-IN" sz="2000">
                <a:solidFill>
                  <a:srgbClr val="134F5C"/>
                </a:solidFill>
                <a:latin typeface="Arial"/>
                <a:ea typeface="Arial"/>
                <a:cs typeface="Arial"/>
                <a:sym typeface="Arial"/>
              </a:rPr>
              <a:t>6. Challenges</a:t>
            </a:r>
            <a:endParaRPr/>
          </a:p>
          <a:p>
            <a:pPr marL="482600" lvl="0" indent="-342900" algn="l" rtl="0">
              <a:lnSpc>
                <a:spcPct val="115000"/>
              </a:lnSpc>
              <a:spcBef>
                <a:spcPts val="0"/>
              </a:spcBef>
              <a:spcAft>
                <a:spcPts val="0"/>
              </a:spcAft>
              <a:buSzPts val="1400"/>
              <a:buAutoNum type="arabicPeriod"/>
            </a:pPr>
            <a:r>
              <a:rPr lang="en-IN" sz="2000">
                <a:solidFill>
                  <a:srgbClr val="134F5C"/>
                </a:solidFill>
                <a:latin typeface="Arial"/>
                <a:ea typeface="Arial"/>
                <a:cs typeface="Arial"/>
                <a:sym typeface="Arial"/>
              </a:rPr>
              <a:t>7. Conclusions</a:t>
            </a:r>
            <a:endParaRPr/>
          </a:p>
          <a:p>
            <a:pPr marL="482600" lvl="0" indent="-342900" algn="l" rtl="0">
              <a:lnSpc>
                <a:spcPct val="115000"/>
              </a:lnSpc>
              <a:spcBef>
                <a:spcPts val="0"/>
              </a:spcBef>
              <a:spcAft>
                <a:spcPts val="0"/>
              </a:spcAft>
              <a:buSzPts val="1400"/>
              <a:buAutoNum type="arabicPeriod"/>
            </a:pPr>
            <a:r>
              <a:rPr lang="en-IN" sz="2000">
                <a:solidFill>
                  <a:srgbClr val="134F5C"/>
                </a:solidFill>
                <a:latin typeface="Arial"/>
                <a:ea typeface="Arial"/>
                <a:cs typeface="Arial"/>
                <a:sym typeface="Arial"/>
              </a:rPr>
              <a:t>8. Q&amp;A</a:t>
            </a:r>
            <a:endParaRPr/>
          </a:p>
          <a:p>
            <a:pPr marL="139700" lvl="0" indent="0" algn="l" rtl="0">
              <a:lnSpc>
                <a:spcPct val="115000"/>
              </a:lnSpc>
              <a:spcBef>
                <a:spcPts val="0"/>
              </a:spcBef>
              <a:spcAft>
                <a:spcPts val="0"/>
              </a:spcAft>
              <a:buSzPts val="1400"/>
              <a:buNone/>
            </a:pPr>
            <a:endParaRPr sz="1800">
              <a:solidFill>
                <a:srgbClr val="134F5C"/>
              </a:solidFill>
              <a:latin typeface="Arial"/>
              <a:ea typeface="Arial"/>
              <a:cs typeface="Arial"/>
              <a:sym typeface="Arial"/>
            </a:endParaRPr>
          </a:p>
        </p:txBody>
      </p:sp>
      <p:pic>
        <p:nvPicPr>
          <p:cNvPr id="65" name="Google Shape;65;p3"/>
          <p:cNvPicPr preferRelativeResize="0"/>
          <p:nvPr/>
        </p:nvPicPr>
        <p:blipFill rotWithShape="1">
          <a:blip r:embed="rId3">
            <a:alphaModFix/>
          </a:blip>
          <a:srcRect/>
          <a:stretch/>
        </p:blipFill>
        <p:spPr>
          <a:xfrm>
            <a:off x="5645887" y="1355767"/>
            <a:ext cx="2940059" cy="290052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a:t>Gradient Boost(test data)                         (test data)</a:t>
            </a:r>
            <a:endParaRPr/>
          </a:p>
        </p:txBody>
      </p:sp>
      <p:sp>
        <p:nvSpPr>
          <p:cNvPr id="262" name="Google Shape;262;p3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IN"/>
              <a:t>X`</a:t>
            </a:r>
            <a:endParaRPr/>
          </a:p>
        </p:txBody>
      </p:sp>
      <p:sp>
        <p:nvSpPr>
          <p:cNvPr id="263" name="Google Shape;263;p30"/>
          <p:cNvSpPr txBox="1">
            <a:spLocks noGrp="1"/>
          </p:cNvSpPr>
          <p:nvPr>
            <p:ph type="body" idx="2"/>
          </p:nvPr>
        </p:nvSpPr>
        <p:spPr>
          <a:xfrm>
            <a:off x="2891118" y="927847"/>
            <a:ext cx="2082069" cy="1294914"/>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IN">
                <a:solidFill>
                  <a:srgbClr val="134F5C"/>
                </a:solidFill>
              </a:rPr>
              <a:t>We can now conclude that XGBOOST has higher accuracy.</a:t>
            </a:r>
            <a:endParaRPr/>
          </a:p>
        </p:txBody>
      </p:sp>
      <p:pic>
        <p:nvPicPr>
          <p:cNvPr id="264" name="Google Shape;264;p30"/>
          <p:cNvPicPr preferRelativeResize="0"/>
          <p:nvPr/>
        </p:nvPicPr>
        <p:blipFill rotWithShape="1">
          <a:blip r:embed="rId3">
            <a:alphaModFix/>
          </a:blip>
          <a:srcRect/>
          <a:stretch/>
        </p:blipFill>
        <p:spPr>
          <a:xfrm>
            <a:off x="446171" y="1145140"/>
            <a:ext cx="2629128" cy="1036410"/>
          </a:xfrm>
          <a:prstGeom prst="rect">
            <a:avLst/>
          </a:prstGeom>
          <a:noFill/>
          <a:ln>
            <a:noFill/>
          </a:ln>
        </p:spPr>
      </p:pic>
      <p:pic>
        <p:nvPicPr>
          <p:cNvPr id="265" name="Google Shape;265;p30"/>
          <p:cNvPicPr preferRelativeResize="0"/>
          <p:nvPr/>
        </p:nvPicPr>
        <p:blipFill rotWithShape="1">
          <a:blip r:embed="rId4">
            <a:alphaModFix/>
          </a:blip>
          <a:srcRect/>
          <a:stretch/>
        </p:blipFill>
        <p:spPr>
          <a:xfrm>
            <a:off x="361743" y="2199145"/>
            <a:ext cx="3666043" cy="2369730"/>
          </a:xfrm>
          <a:prstGeom prst="rect">
            <a:avLst/>
          </a:prstGeom>
          <a:noFill/>
          <a:ln>
            <a:noFill/>
          </a:ln>
        </p:spPr>
      </p:pic>
      <p:sp>
        <p:nvSpPr>
          <p:cNvPr id="266" name="Google Shape;266;p30"/>
          <p:cNvSpPr txBox="1"/>
          <p:nvPr/>
        </p:nvSpPr>
        <p:spPr>
          <a:xfrm>
            <a:off x="5257386" y="462620"/>
            <a:ext cx="3584461" cy="60356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IN" sz="2800" b="0" i="0" u="none" strike="noStrike" cap="none">
                <a:solidFill>
                  <a:schemeClr val="dk1"/>
                </a:solidFill>
                <a:latin typeface="Arial"/>
                <a:ea typeface="Arial"/>
                <a:cs typeface="Arial"/>
                <a:sym typeface="Arial"/>
              </a:rPr>
              <a:t>XG boost</a:t>
            </a:r>
            <a:endParaRPr sz="1400" b="0" i="0" u="none" strike="noStrike" cap="none">
              <a:solidFill>
                <a:srgbClr val="000000"/>
              </a:solidFill>
              <a:latin typeface="Arial"/>
              <a:ea typeface="Arial"/>
              <a:cs typeface="Arial"/>
              <a:sym typeface="Arial"/>
            </a:endParaRPr>
          </a:p>
        </p:txBody>
      </p:sp>
      <p:pic>
        <p:nvPicPr>
          <p:cNvPr id="267" name="Google Shape;267;p30"/>
          <p:cNvPicPr preferRelativeResize="0"/>
          <p:nvPr/>
        </p:nvPicPr>
        <p:blipFill rotWithShape="1">
          <a:blip r:embed="rId5">
            <a:alphaModFix/>
          </a:blip>
          <a:srcRect/>
          <a:stretch/>
        </p:blipFill>
        <p:spPr>
          <a:xfrm>
            <a:off x="5257386" y="1145140"/>
            <a:ext cx="2714606" cy="971797"/>
          </a:xfrm>
          <a:prstGeom prst="rect">
            <a:avLst/>
          </a:prstGeom>
          <a:noFill/>
          <a:ln>
            <a:noFill/>
          </a:ln>
        </p:spPr>
      </p:pic>
      <p:pic>
        <p:nvPicPr>
          <p:cNvPr id="268" name="Google Shape;268;p30"/>
          <p:cNvPicPr preferRelativeResize="0"/>
          <p:nvPr/>
        </p:nvPicPr>
        <p:blipFill rotWithShape="1">
          <a:blip r:embed="rId6">
            <a:alphaModFix/>
          </a:blip>
          <a:srcRect/>
          <a:stretch/>
        </p:blipFill>
        <p:spPr>
          <a:xfrm>
            <a:off x="5109469" y="2181550"/>
            <a:ext cx="3745420" cy="2387325"/>
          </a:xfrm>
          <a:prstGeom prst="rect">
            <a:avLst/>
          </a:prstGeom>
          <a:noFill/>
          <a:ln>
            <a:noFill/>
          </a:ln>
        </p:spPr>
      </p:pic>
      <p:sp>
        <p:nvSpPr>
          <p:cNvPr id="269" name="Google Shape;269;p30"/>
          <p:cNvSpPr/>
          <p:nvPr/>
        </p:nvSpPr>
        <p:spPr>
          <a:xfrm rot="-5400000">
            <a:off x="3523972" y="614414"/>
            <a:ext cx="1271297" cy="1763415"/>
          </a:xfrm>
          <a:prstGeom prst="wedgeRectCallout">
            <a:avLst>
              <a:gd name="adj1" fmla="val -20833"/>
              <a:gd name="adj2" fmla="val 62500"/>
            </a:avLst>
          </a:prstGeom>
          <a:no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1"/>
          <p:cNvSpPr txBox="1">
            <a:spLocks noGrp="1"/>
          </p:cNvSpPr>
          <p:nvPr>
            <p:ph type="title"/>
          </p:nvPr>
        </p:nvSpPr>
        <p:spPr>
          <a:xfrm>
            <a:off x="419277" y="178173"/>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t>Feature Importance</a:t>
            </a:r>
            <a:endParaRPr/>
          </a:p>
        </p:txBody>
      </p:sp>
      <p:sp>
        <p:nvSpPr>
          <p:cNvPr id="275" name="Google Shape;275;p3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400"/>
              <a:buNone/>
            </a:pPr>
            <a:endParaRPr>
              <a:solidFill>
                <a:srgbClr val="134F5C"/>
              </a:solidFill>
            </a:endParaRPr>
          </a:p>
          <a:p>
            <a:pPr marL="457200" lvl="0" indent="-228600" algn="l" rtl="0">
              <a:lnSpc>
                <a:spcPct val="115000"/>
              </a:lnSpc>
              <a:spcBef>
                <a:spcPts val="0"/>
              </a:spcBef>
              <a:spcAft>
                <a:spcPts val="0"/>
              </a:spcAft>
              <a:buSzPts val="1400"/>
              <a:buNone/>
            </a:pPr>
            <a:endParaRPr>
              <a:solidFill>
                <a:srgbClr val="134F5C"/>
              </a:solidFill>
            </a:endParaRPr>
          </a:p>
          <a:p>
            <a:pPr marL="457200" lvl="0" indent="-228600" algn="l" rtl="0">
              <a:lnSpc>
                <a:spcPct val="115000"/>
              </a:lnSpc>
              <a:spcBef>
                <a:spcPts val="0"/>
              </a:spcBef>
              <a:spcAft>
                <a:spcPts val="0"/>
              </a:spcAft>
              <a:buSzPts val="1400"/>
              <a:buNone/>
            </a:pPr>
            <a:endParaRPr>
              <a:solidFill>
                <a:srgbClr val="134F5C"/>
              </a:solidFill>
            </a:endParaRPr>
          </a:p>
          <a:p>
            <a:pPr marL="457200" lvl="0" indent="-228600" algn="l" rtl="0">
              <a:lnSpc>
                <a:spcPct val="115000"/>
              </a:lnSpc>
              <a:spcBef>
                <a:spcPts val="0"/>
              </a:spcBef>
              <a:spcAft>
                <a:spcPts val="0"/>
              </a:spcAft>
              <a:buSzPts val="1400"/>
              <a:buNone/>
            </a:pPr>
            <a:endParaRPr>
              <a:solidFill>
                <a:srgbClr val="134F5C"/>
              </a:solidFill>
            </a:endParaRPr>
          </a:p>
          <a:p>
            <a:pPr marL="457200" lvl="0" indent="-228600" algn="l" rtl="0">
              <a:lnSpc>
                <a:spcPct val="115000"/>
              </a:lnSpc>
              <a:spcBef>
                <a:spcPts val="0"/>
              </a:spcBef>
              <a:spcAft>
                <a:spcPts val="0"/>
              </a:spcAft>
              <a:buSzPts val="1400"/>
              <a:buNone/>
            </a:pPr>
            <a:endParaRPr>
              <a:solidFill>
                <a:srgbClr val="134F5C"/>
              </a:solidFill>
            </a:endParaRPr>
          </a:p>
          <a:p>
            <a:pPr marL="457200" lvl="0" indent="-228600" algn="l" rtl="0">
              <a:lnSpc>
                <a:spcPct val="115000"/>
              </a:lnSpc>
              <a:spcBef>
                <a:spcPts val="0"/>
              </a:spcBef>
              <a:spcAft>
                <a:spcPts val="0"/>
              </a:spcAft>
              <a:buSzPts val="1400"/>
              <a:buNone/>
            </a:pPr>
            <a:endParaRPr>
              <a:solidFill>
                <a:srgbClr val="134F5C"/>
              </a:solidFill>
            </a:endParaRPr>
          </a:p>
          <a:p>
            <a:pPr marL="457200" lvl="0" indent="-228600" algn="l" rtl="0">
              <a:lnSpc>
                <a:spcPct val="115000"/>
              </a:lnSpc>
              <a:spcBef>
                <a:spcPts val="0"/>
              </a:spcBef>
              <a:spcAft>
                <a:spcPts val="0"/>
              </a:spcAft>
              <a:buSzPts val="1400"/>
              <a:buNone/>
            </a:pPr>
            <a:endParaRPr>
              <a:solidFill>
                <a:srgbClr val="134F5C"/>
              </a:solidFill>
            </a:endParaRPr>
          </a:p>
          <a:p>
            <a:pPr marL="457200" lvl="0" indent="-228600" algn="l" rtl="0">
              <a:lnSpc>
                <a:spcPct val="115000"/>
              </a:lnSpc>
              <a:spcBef>
                <a:spcPts val="0"/>
              </a:spcBef>
              <a:spcAft>
                <a:spcPts val="0"/>
              </a:spcAft>
              <a:buSzPts val="1400"/>
              <a:buNone/>
            </a:pPr>
            <a:endParaRPr>
              <a:solidFill>
                <a:srgbClr val="134F5C"/>
              </a:solidFill>
            </a:endParaRPr>
          </a:p>
          <a:p>
            <a:pPr marL="457200" lvl="0" indent="-228600" algn="l" rtl="0">
              <a:lnSpc>
                <a:spcPct val="115000"/>
              </a:lnSpc>
              <a:spcBef>
                <a:spcPts val="0"/>
              </a:spcBef>
              <a:spcAft>
                <a:spcPts val="0"/>
              </a:spcAft>
              <a:buSzPts val="1400"/>
              <a:buNone/>
            </a:pPr>
            <a:endParaRPr>
              <a:solidFill>
                <a:srgbClr val="134F5C"/>
              </a:solidFill>
            </a:endParaRPr>
          </a:p>
          <a:p>
            <a:pPr marL="457200" lvl="0" indent="-228600" algn="l" rtl="0">
              <a:lnSpc>
                <a:spcPct val="115000"/>
              </a:lnSpc>
              <a:spcBef>
                <a:spcPts val="0"/>
              </a:spcBef>
              <a:spcAft>
                <a:spcPts val="0"/>
              </a:spcAft>
              <a:buSzPts val="1400"/>
              <a:buNone/>
            </a:pPr>
            <a:endParaRPr>
              <a:solidFill>
                <a:srgbClr val="134F5C"/>
              </a:solidFill>
            </a:endParaRPr>
          </a:p>
          <a:p>
            <a:pPr marL="457200" lvl="0" indent="-228600" algn="l" rtl="0">
              <a:lnSpc>
                <a:spcPct val="115000"/>
              </a:lnSpc>
              <a:spcBef>
                <a:spcPts val="0"/>
              </a:spcBef>
              <a:spcAft>
                <a:spcPts val="0"/>
              </a:spcAft>
              <a:buSzPts val="1400"/>
              <a:buNone/>
            </a:pPr>
            <a:endParaRPr>
              <a:solidFill>
                <a:srgbClr val="134F5C"/>
              </a:solidFill>
            </a:endParaRPr>
          </a:p>
          <a:p>
            <a:pPr marL="457200" lvl="0" indent="-228600" algn="l" rtl="0">
              <a:lnSpc>
                <a:spcPct val="115000"/>
              </a:lnSpc>
              <a:spcBef>
                <a:spcPts val="0"/>
              </a:spcBef>
              <a:spcAft>
                <a:spcPts val="0"/>
              </a:spcAft>
              <a:buSzPts val="1400"/>
              <a:buNone/>
            </a:pPr>
            <a:endParaRPr>
              <a:solidFill>
                <a:srgbClr val="134F5C"/>
              </a:solidFill>
            </a:endParaRPr>
          </a:p>
          <a:p>
            <a:pPr marL="139700" lvl="0" indent="0" algn="l" rtl="0">
              <a:lnSpc>
                <a:spcPct val="115000"/>
              </a:lnSpc>
              <a:spcBef>
                <a:spcPts val="0"/>
              </a:spcBef>
              <a:spcAft>
                <a:spcPts val="0"/>
              </a:spcAft>
              <a:buSzPts val="1400"/>
              <a:buNone/>
            </a:pPr>
            <a:r>
              <a:rPr lang="en-IN" sz="2800">
                <a:solidFill>
                  <a:srgbClr val="134F5C"/>
                </a:solidFill>
              </a:rPr>
              <a:t>       Gradient boost</a:t>
            </a:r>
            <a:endParaRPr/>
          </a:p>
        </p:txBody>
      </p:sp>
      <p:sp>
        <p:nvSpPr>
          <p:cNvPr id="276" name="Google Shape;276;p3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400"/>
              <a:buNone/>
            </a:pPr>
            <a:endParaRPr>
              <a:solidFill>
                <a:srgbClr val="134F5C"/>
              </a:solidFill>
            </a:endParaRPr>
          </a:p>
          <a:p>
            <a:pPr marL="457200" lvl="0" indent="-228600" algn="l" rtl="0">
              <a:lnSpc>
                <a:spcPct val="115000"/>
              </a:lnSpc>
              <a:spcBef>
                <a:spcPts val="0"/>
              </a:spcBef>
              <a:spcAft>
                <a:spcPts val="0"/>
              </a:spcAft>
              <a:buSzPts val="1400"/>
              <a:buNone/>
            </a:pPr>
            <a:endParaRPr>
              <a:solidFill>
                <a:srgbClr val="134F5C"/>
              </a:solidFill>
            </a:endParaRPr>
          </a:p>
          <a:p>
            <a:pPr marL="457200" lvl="0" indent="-228600" algn="l" rtl="0">
              <a:lnSpc>
                <a:spcPct val="115000"/>
              </a:lnSpc>
              <a:spcBef>
                <a:spcPts val="0"/>
              </a:spcBef>
              <a:spcAft>
                <a:spcPts val="0"/>
              </a:spcAft>
              <a:buSzPts val="1400"/>
              <a:buNone/>
            </a:pPr>
            <a:endParaRPr>
              <a:solidFill>
                <a:srgbClr val="134F5C"/>
              </a:solidFill>
            </a:endParaRPr>
          </a:p>
          <a:p>
            <a:pPr marL="457200" lvl="0" indent="-228600" algn="l" rtl="0">
              <a:lnSpc>
                <a:spcPct val="115000"/>
              </a:lnSpc>
              <a:spcBef>
                <a:spcPts val="0"/>
              </a:spcBef>
              <a:spcAft>
                <a:spcPts val="0"/>
              </a:spcAft>
              <a:buSzPts val="1400"/>
              <a:buNone/>
            </a:pPr>
            <a:endParaRPr>
              <a:solidFill>
                <a:srgbClr val="134F5C"/>
              </a:solidFill>
            </a:endParaRPr>
          </a:p>
          <a:p>
            <a:pPr marL="457200" lvl="0" indent="-228600" algn="l" rtl="0">
              <a:lnSpc>
                <a:spcPct val="115000"/>
              </a:lnSpc>
              <a:spcBef>
                <a:spcPts val="0"/>
              </a:spcBef>
              <a:spcAft>
                <a:spcPts val="0"/>
              </a:spcAft>
              <a:buSzPts val="1400"/>
              <a:buNone/>
            </a:pPr>
            <a:endParaRPr>
              <a:solidFill>
                <a:srgbClr val="134F5C"/>
              </a:solidFill>
            </a:endParaRPr>
          </a:p>
          <a:p>
            <a:pPr marL="457200" lvl="0" indent="-228600" algn="l" rtl="0">
              <a:lnSpc>
                <a:spcPct val="115000"/>
              </a:lnSpc>
              <a:spcBef>
                <a:spcPts val="0"/>
              </a:spcBef>
              <a:spcAft>
                <a:spcPts val="0"/>
              </a:spcAft>
              <a:buSzPts val="1400"/>
              <a:buNone/>
            </a:pPr>
            <a:endParaRPr>
              <a:solidFill>
                <a:srgbClr val="134F5C"/>
              </a:solidFill>
            </a:endParaRPr>
          </a:p>
          <a:p>
            <a:pPr marL="457200" lvl="0" indent="-228600" algn="l" rtl="0">
              <a:lnSpc>
                <a:spcPct val="115000"/>
              </a:lnSpc>
              <a:spcBef>
                <a:spcPts val="0"/>
              </a:spcBef>
              <a:spcAft>
                <a:spcPts val="0"/>
              </a:spcAft>
              <a:buSzPts val="1400"/>
              <a:buNone/>
            </a:pPr>
            <a:endParaRPr>
              <a:solidFill>
                <a:srgbClr val="134F5C"/>
              </a:solidFill>
            </a:endParaRPr>
          </a:p>
          <a:p>
            <a:pPr marL="457200" lvl="0" indent="-228600" algn="l" rtl="0">
              <a:lnSpc>
                <a:spcPct val="115000"/>
              </a:lnSpc>
              <a:spcBef>
                <a:spcPts val="0"/>
              </a:spcBef>
              <a:spcAft>
                <a:spcPts val="0"/>
              </a:spcAft>
              <a:buSzPts val="1400"/>
              <a:buNone/>
            </a:pPr>
            <a:endParaRPr>
              <a:solidFill>
                <a:srgbClr val="134F5C"/>
              </a:solidFill>
            </a:endParaRPr>
          </a:p>
          <a:p>
            <a:pPr marL="457200" lvl="0" indent="-228600" algn="l" rtl="0">
              <a:lnSpc>
                <a:spcPct val="115000"/>
              </a:lnSpc>
              <a:spcBef>
                <a:spcPts val="0"/>
              </a:spcBef>
              <a:spcAft>
                <a:spcPts val="0"/>
              </a:spcAft>
              <a:buSzPts val="1400"/>
              <a:buNone/>
            </a:pPr>
            <a:endParaRPr>
              <a:solidFill>
                <a:srgbClr val="134F5C"/>
              </a:solidFill>
            </a:endParaRPr>
          </a:p>
          <a:p>
            <a:pPr marL="457200" lvl="0" indent="-228600" algn="l" rtl="0">
              <a:lnSpc>
                <a:spcPct val="115000"/>
              </a:lnSpc>
              <a:spcBef>
                <a:spcPts val="0"/>
              </a:spcBef>
              <a:spcAft>
                <a:spcPts val="0"/>
              </a:spcAft>
              <a:buSzPts val="1400"/>
              <a:buNone/>
            </a:pPr>
            <a:endParaRPr>
              <a:solidFill>
                <a:srgbClr val="134F5C"/>
              </a:solidFill>
            </a:endParaRPr>
          </a:p>
          <a:p>
            <a:pPr marL="457200" lvl="0" indent="-228600" algn="l" rtl="0">
              <a:lnSpc>
                <a:spcPct val="115000"/>
              </a:lnSpc>
              <a:spcBef>
                <a:spcPts val="0"/>
              </a:spcBef>
              <a:spcAft>
                <a:spcPts val="0"/>
              </a:spcAft>
              <a:buSzPts val="1400"/>
              <a:buNone/>
            </a:pPr>
            <a:endParaRPr>
              <a:solidFill>
                <a:srgbClr val="134F5C"/>
              </a:solidFill>
            </a:endParaRPr>
          </a:p>
          <a:p>
            <a:pPr marL="457200" lvl="0" indent="-317500" algn="l" rtl="0">
              <a:lnSpc>
                <a:spcPct val="115000"/>
              </a:lnSpc>
              <a:spcBef>
                <a:spcPts val="0"/>
              </a:spcBef>
              <a:spcAft>
                <a:spcPts val="0"/>
              </a:spcAft>
              <a:buSzPts val="1400"/>
              <a:buChar char="●"/>
            </a:pPr>
            <a:r>
              <a:rPr lang="en-IN">
                <a:solidFill>
                  <a:srgbClr val="134F5C"/>
                </a:solidFill>
              </a:rPr>
              <a:t>                          </a:t>
            </a:r>
            <a:endParaRPr/>
          </a:p>
          <a:p>
            <a:pPr marL="139700" lvl="0" indent="0" algn="l" rtl="0">
              <a:lnSpc>
                <a:spcPct val="115000"/>
              </a:lnSpc>
              <a:spcBef>
                <a:spcPts val="0"/>
              </a:spcBef>
              <a:spcAft>
                <a:spcPts val="0"/>
              </a:spcAft>
              <a:buSzPts val="1400"/>
              <a:buNone/>
            </a:pPr>
            <a:r>
              <a:rPr lang="en-IN" sz="2800">
                <a:solidFill>
                  <a:srgbClr val="134F5C"/>
                </a:solidFill>
              </a:rPr>
              <a:t>        XGBOOST</a:t>
            </a:r>
            <a:endParaRPr/>
          </a:p>
          <a:p>
            <a:pPr marL="457200" lvl="0" indent="-228600" algn="l" rtl="0">
              <a:lnSpc>
                <a:spcPct val="115000"/>
              </a:lnSpc>
              <a:spcBef>
                <a:spcPts val="0"/>
              </a:spcBef>
              <a:spcAft>
                <a:spcPts val="0"/>
              </a:spcAft>
              <a:buSzPts val="1400"/>
              <a:buNone/>
            </a:pPr>
            <a:endParaRPr>
              <a:solidFill>
                <a:srgbClr val="134F5C"/>
              </a:solidFill>
            </a:endParaRPr>
          </a:p>
        </p:txBody>
      </p:sp>
      <p:pic>
        <p:nvPicPr>
          <p:cNvPr id="277" name="Google Shape;277;p31"/>
          <p:cNvPicPr preferRelativeResize="0"/>
          <p:nvPr/>
        </p:nvPicPr>
        <p:blipFill rotWithShape="1">
          <a:blip r:embed="rId3">
            <a:alphaModFix/>
          </a:blip>
          <a:srcRect/>
          <a:stretch/>
        </p:blipFill>
        <p:spPr>
          <a:xfrm>
            <a:off x="296096" y="972800"/>
            <a:ext cx="3983932" cy="2873495"/>
          </a:xfrm>
          <a:prstGeom prst="rect">
            <a:avLst/>
          </a:prstGeom>
          <a:noFill/>
          <a:ln>
            <a:noFill/>
          </a:ln>
        </p:spPr>
      </p:pic>
      <p:pic>
        <p:nvPicPr>
          <p:cNvPr id="278" name="Google Shape;278;p31"/>
          <p:cNvPicPr preferRelativeResize="0"/>
          <p:nvPr/>
        </p:nvPicPr>
        <p:blipFill rotWithShape="1">
          <a:blip r:embed="rId4">
            <a:alphaModFix/>
          </a:blip>
          <a:srcRect/>
          <a:stretch/>
        </p:blipFill>
        <p:spPr>
          <a:xfrm>
            <a:off x="4572000" y="921970"/>
            <a:ext cx="3691218" cy="2924325"/>
          </a:xfrm>
          <a:prstGeom prst="rect">
            <a:avLst/>
          </a:prstGeom>
          <a:noFill/>
          <a:ln>
            <a:noFill/>
          </a:ln>
        </p:spPr>
      </p:pic>
      <p:sp>
        <p:nvSpPr>
          <p:cNvPr id="279" name="Google Shape;279;p31"/>
          <p:cNvSpPr/>
          <p:nvPr/>
        </p:nvSpPr>
        <p:spPr>
          <a:xfrm rot="-5400000">
            <a:off x="2037230" y="3839135"/>
            <a:ext cx="386604" cy="474007"/>
          </a:xfrm>
          <a:prstGeom prst="rightArrow">
            <a:avLst>
              <a:gd name="adj1" fmla="val 50000"/>
              <a:gd name="adj2" fmla="val 50000"/>
            </a:avLst>
          </a:prstGeom>
          <a:solidFill>
            <a:schemeClr val="dk2"/>
          </a:solidFill>
          <a:ln w="25400"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31"/>
          <p:cNvSpPr/>
          <p:nvPr/>
        </p:nvSpPr>
        <p:spPr>
          <a:xfrm rot="-5400000">
            <a:off x="6470838" y="3754023"/>
            <a:ext cx="367550" cy="474007"/>
          </a:xfrm>
          <a:prstGeom prst="rightArrow">
            <a:avLst>
              <a:gd name="adj1" fmla="val 50000"/>
              <a:gd name="adj2" fmla="val 50000"/>
            </a:avLst>
          </a:prstGeom>
          <a:solidFill>
            <a:schemeClr val="dk2"/>
          </a:solidFill>
          <a:ln w="25400"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t>Feature importance with XGBoost model Grid Search-cv</a:t>
            </a:r>
            <a:endParaRPr/>
          </a:p>
        </p:txBody>
      </p:sp>
      <p:sp>
        <p:nvSpPr>
          <p:cNvPr id="286" name="Google Shape;286;p32"/>
          <p:cNvSpPr txBox="1">
            <a:spLocks noGrp="1"/>
          </p:cNvSpPr>
          <p:nvPr>
            <p:ph type="body" idx="2"/>
          </p:nvPr>
        </p:nvSpPr>
        <p:spPr>
          <a:xfrm>
            <a:off x="311700" y="1378863"/>
            <a:ext cx="8520600" cy="463800"/>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IN" sz="1800">
                <a:solidFill>
                  <a:srgbClr val="134F5C"/>
                </a:solidFill>
              </a:rPr>
              <a:t>Winter season is the most relevant feature here.</a:t>
            </a:r>
            <a:endParaRPr/>
          </a:p>
        </p:txBody>
      </p:sp>
      <p:pic>
        <p:nvPicPr>
          <p:cNvPr id="287" name="Google Shape;287;p32"/>
          <p:cNvPicPr preferRelativeResize="0"/>
          <p:nvPr/>
        </p:nvPicPr>
        <p:blipFill rotWithShape="1">
          <a:blip r:embed="rId3">
            <a:alphaModFix/>
          </a:blip>
          <a:srcRect/>
          <a:stretch/>
        </p:blipFill>
        <p:spPr>
          <a:xfrm>
            <a:off x="675903" y="1842674"/>
            <a:ext cx="5285358" cy="330081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3"/>
          <p:cNvSpPr txBox="1">
            <a:spLocks noGrp="1"/>
          </p:cNvSpPr>
          <p:nvPr>
            <p:ph type="title"/>
          </p:nvPr>
        </p:nvSpPr>
        <p:spPr>
          <a:xfrm>
            <a:off x="385658" y="3102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latin typeface="Arial"/>
                <a:ea typeface="Arial"/>
                <a:cs typeface="Arial"/>
                <a:sym typeface="Arial"/>
              </a:rPr>
              <a:t>Challenges</a:t>
            </a:r>
            <a:endParaRPr/>
          </a:p>
        </p:txBody>
      </p:sp>
      <p:sp>
        <p:nvSpPr>
          <p:cNvPr id="293" name="Google Shape;293;p33"/>
          <p:cNvSpPr txBox="1">
            <a:spLocks noGrp="1"/>
          </p:cNvSpPr>
          <p:nvPr>
            <p:ph type="body" idx="1"/>
          </p:nvPr>
        </p:nvSpPr>
        <p:spPr>
          <a:xfrm>
            <a:off x="311700" y="1044898"/>
            <a:ext cx="4004806" cy="34164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134F5C"/>
              </a:buClr>
              <a:buSzPts val="1400"/>
              <a:buChar char="●"/>
            </a:pPr>
            <a:r>
              <a:rPr lang="en-IN" sz="1800">
                <a:solidFill>
                  <a:srgbClr val="134F5C"/>
                </a:solidFill>
              </a:rPr>
              <a:t>Large dataset to handle</a:t>
            </a:r>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rPr>
              <a:t>Feature engineering</a:t>
            </a:r>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rPr>
              <a:t>Feature selection - Making sure we don’t miss any important feature.</a:t>
            </a:r>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rPr>
              <a:t>Careful tuning of hyperparameters as it affects R2 score.</a:t>
            </a:r>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rPr>
              <a:t>Computation time</a:t>
            </a:r>
            <a:endParaRPr/>
          </a:p>
          <a:p>
            <a:pPr marL="139700" lvl="0" indent="0" algn="l" rtl="0">
              <a:lnSpc>
                <a:spcPct val="115000"/>
              </a:lnSpc>
              <a:spcBef>
                <a:spcPts val="0"/>
              </a:spcBef>
              <a:spcAft>
                <a:spcPts val="0"/>
              </a:spcAft>
              <a:buSzPts val="1400"/>
              <a:buNone/>
            </a:pPr>
            <a:endParaRPr>
              <a:solidFill>
                <a:srgbClr val="134F5C"/>
              </a:solidFill>
            </a:endParaRPr>
          </a:p>
          <a:p>
            <a:pPr marL="139700" lvl="0" indent="0" algn="l" rtl="0">
              <a:lnSpc>
                <a:spcPct val="115000"/>
              </a:lnSpc>
              <a:spcBef>
                <a:spcPts val="0"/>
              </a:spcBef>
              <a:spcAft>
                <a:spcPts val="0"/>
              </a:spcAft>
              <a:buSzPts val="1400"/>
              <a:buNone/>
            </a:pPr>
            <a:endParaRPr>
              <a:solidFill>
                <a:srgbClr val="134F5C"/>
              </a:solidFill>
            </a:endParaRPr>
          </a:p>
        </p:txBody>
      </p:sp>
      <p:pic>
        <p:nvPicPr>
          <p:cNvPr id="294" name="Google Shape;294;p33"/>
          <p:cNvPicPr preferRelativeResize="0"/>
          <p:nvPr/>
        </p:nvPicPr>
        <p:blipFill rotWithShape="1">
          <a:blip r:embed="rId3">
            <a:alphaModFix/>
          </a:blip>
          <a:srcRect/>
          <a:stretch/>
        </p:blipFill>
        <p:spPr>
          <a:xfrm>
            <a:off x="4901067" y="310275"/>
            <a:ext cx="3931233" cy="318022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4"/>
          <p:cNvSpPr txBox="1">
            <a:spLocks noGrp="1"/>
          </p:cNvSpPr>
          <p:nvPr>
            <p:ph type="title"/>
          </p:nvPr>
        </p:nvSpPr>
        <p:spPr>
          <a:xfrm>
            <a:off x="311700" y="23659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t>Conclusion</a:t>
            </a:r>
            <a:endParaRPr/>
          </a:p>
        </p:txBody>
      </p:sp>
      <p:sp>
        <p:nvSpPr>
          <p:cNvPr id="300" name="Google Shape;300;p34"/>
          <p:cNvSpPr txBox="1">
            <a:spLocks noGrp="1"/>
          </p:cNvSpPr>
          <p:nvPr>
            <p:ph type="body" idx="1"/>
          </p:nvPr>
        </p:nvSpPr>
        <p:spPr>
          <a:xfrm>
            <a:off x="311700" y="798750"/>
            <a:ext cx="8401994" cy="35460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134F5C"/>
              </a:buClr>
              <a:buSzPts val="1400"/>
              <a:buChar char="●"/>
            </a:pPr>
            <a:r>
              <a:rPr lang="en-IN" sz="1800">
                <a:solidFill>
                  <a:srgbClr val="134F5C"/>
                </a:solidFill>
              </a:rPr>
              <a:t>I  implemented 8 M.L. models. After comparing the mean square error and mean root square error of all the models, XGBoost has least mean square error and root mean square error. XGBoost has highest accuracy of 91.9% among all algorithms. So, i can conclude that XGBoost is the best model to predict rented bike count.</a:t>
            </a:r>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rPr>
              <a:t>The number of business hours of the day and the demand for rented bikes were most correlated and It makes sense also. Highest number of bike rented at the 18th hour of day.</a:t>
            </a:r>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rPr>
              <a:t>Total number of bike count increased when there was favourable temperature. So, this can be an important factor in predicting underlying patterns of rented bike count.</a:t>
            </a:r>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rPr>
              <a:t>My model is ready for deployment.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5"/>
          <p:cNvSpPr txBox="1">
            <a:spLocks noGrp="1"/>
          </p:cNvSpPr>
          <p:nvPr>
            <p:ph type="title"/>
          </p:nvPr>
        </p:nvSpPr>
        <p:spPr>
          <a:xfrm>
            <a:off x="2940600" y="1399766"/>
            <a:ext cx="5046953" cy="286295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9600" b="1"/>
              <a:t>Q &amp; 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latin typeface="Arial"/>
                <a:ea typeface="Arial"/>
                <a:cs typeface="Arial"/>
                <a:sym typeface="Arial"/>
              </a:rPr>
              <a:t>Problem statements</a:t>
            </a:r>
            <a:endParaRPr/>
          </a:p>
        </p:txBody>
      </p:sp>
      <p:sp>
        <p:nvSpPr>
          <p:cNvPr id="71" name="Google Shape;71;p4"/>
          <p:cNvSpPr txBox="1">
            <a:spLocks noGrp="1"/>
          </p:cNvSpPr>
          <p:nvPr>
            <p:ph type="body" idx="1"/>
          </p:nvPr>
        </p:nvSpPr>
        <p:spPr>
          <a:xfrm>
            <a:off x="311700" y="1131209"/>
            <a:ext cx="8725974" cy="3717237"/>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134F5C"/>
              </a:buClr>
              <a:buSzPts val="1400"/>
              <a:buChar char="●"/>
            </a:pPr>
            <a:r>
              <a:rPr lang="en-IN" sz="1800">
                <a:solidFill>
                  <a:srgbClr val="134F5C"/>
                </a:solidFill>
                <a:latin typeface="Arial"/>
                <a:ea typeface="Arial"/>
                <a:cs typeface="Arial"/>
                <a:sym typeface="Arial"/>
              </a:rPr>
              <a:t>P</a:t>
            </a:r>
            <a:r>
              <a:rPr lang="en-IN" sz="1800" i="0">
                <a:solidFill>
                  <a:srgbClr val="134F5C"/>
                </a:solidFill>
                <a:latin typeface="Arial"/>
                <a:ea typeface="Arial"/>
                <a:cs typeface="Arial"/>
                <a:sym typeface="Arial"/>
              </a:rPr>
              <a:t>rediction of bike count required at each hour.</a:t>
            </a:r>
            <a:endParaRPr/>
          </a:p>
          <a:p>
            <a:pPr marL="457200" lvl="0" indent="-317500" algn="l" rtl="0">
              <a:lnSpc>
                <a:spcPct val="115000"/>
              </a:lnSpc>
              <a:spcBef>
                <a:spcPts val="0"/>
              </a:spcBef>
              <a:spcAft>
                <a:spcPts val="0"/>
              </a:spcAft>
              <a:buClr>
                <a:srgbClr val="134F5C"/>
              </a:buClr>
              <a:buSzPts val="1400"/>
              <a:buChar char="●"/>
            </a:pPr>
            <a:r>
              <a:rPr lang="en-IN" sz="1800" i="0">
                <a:solidFill>
                  <a:srgbClr val="134F5C"/>
                </a:solidFill>
                <a:latin typeface="Arial"/>
                <a:ea typeface="Arial"/>
                <a:cs typeface="Arial"/>
                <a:sym typeface="Arial"/>
              </a:rPr>
              <a:t>What factors affect bike sharing count?</a:t>
            </a:r>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latin typeface="Arial"/>
                <a:ea typeface="Arial"/>
                <a:cs typeface="Arial"/>
                <a:sym typeface="Arial"/>
              </a:rPr>
              <a:t>Reduce waiting time of public.</a:t>
            </a:r>
            <a:endParaRPr/>
          </a:p>
          <a:p>
            <a:pPr marL="139700" lvl="0" indent="0" algn="l" rtl="0">
              <a:lnSpc>
                <a:spcPct val="115000"/>
              </a:lnSpc>
              <a:spcBef>
                <a:spcPts val="0"/>
              </a:spcBef>
              <a:spcAft>
                <a:spcPts val="0"/>
              </a:spcAft>
              <a:buSzPts val="1400"/>
              <a:buNone/>
            </a:pPr>
            <a:endParaRPr sz="1800" i="0">
              <a:solidFill>
                <a:srgbClr val="134F5C"/>
              </a:solidFill>
              <a:latin typeface="Arial"/>
              <a:ea typeface="Arial"/>
              <a:cs typeface="Arial"/>
              <a:sym typeface="Arial"/>
            </a:endParaRPr>
          </a:p>
          <a:p>
            <a:pPr marL="139700" lvl="0" indent="0" algn="l" rtl="0">
              <a:lnSpc>
                <a:spcPct val="115000"/>
              </a:lnSpc>
              <a:spcBef>
                <a:spcPts val="0"/>
              </a:spcBef>
              <a:spcAft>
                <a:spcPts val="0"/>
              </a:spcAft>
              <a:buSzPts val="1400"/>
              <a:buNone/>
            </a:pPr>
            <a:r>
              <a:rPr lang="en-IN" sz="1800" i="0" u="sng">
                <a:solidFill>
                  <a:srgbClr val="CC0000"/>
                </a:solidFill>
                <a:latin typeface="Arial"/>
                <a:ea typeface="Arial"/>
                <a:cs typeface="Arial"/>
                <a:sym typeface="Arial"/>
              </a:rPr>
              <a:t>Need of machine learning to predict bike demand: </a:t>
            </a:r>
            <a:endParaRPr/>
          </a:p>
          <a:p>
            <a:pPr marL="139700" lvl="0" indent="0" algn="l" rtl="0">
              <a:lnSpc>
                <a:spcPct val="115000"/>
              </a:lnSpc>
              <a:spcBef>
                <a:spcPts val="0"/>
              </a:spcBef>
              <a:spcAft>
                <a:spcPts val="0"/>
              </a:spcAft>
              <a:buSzPts val="1400"/>
              <a:buNone/>
            </a:pPr>
            <a:r>
              <a:rPr lang="en-IN" sz="1800">
                <a:solidFill>
                  <a:srgbClr val="134F5C"/>
                </a:solidFill>
                <a:latin typeface="Arial"/>
                <a:ea typeface="Arial"/>
                <a:cs typeface="Arial"/>
                <a:sym typeface="Arial"/>
              </a:rPr>
              <a:t>The idea of this project is to create a predictive model that identifies upcoming trends in bike sharing demand.</a:t>
            </a:r>
            <a:endParaRPr sz="1800" i="0">
              <a:solidFill>
                <a:srgbClr val="134F5C"/>
              </a:solidFill>
              <a:latin typeface="Arial"/>
              <a:ea typeface="Arial"/>
              <a:cs typeface="Arial"/>
              <a:sym typeface="Arial"/>
            </a:endParaRPr>
          </a:p>
          <a:p>
            <a:pPr marL="139700" lvl="0" indent="0" algn="l" rtl="0">
              <a:lnSpc>
                <a:spcPct val="115000"/>
              </a:lnSpc>
              <a:spcBef>
                <a:spcPts val="0"/>
              </a:spcBef>
              <a:spcAft>
                <a:spcPts val="0"/>
              </a:spcAft>
              <a:buSzPts val="1400"/>
              <a:buNone/>
            </a:pPr>
            <a:r>
              <a:rPr lang="en-IN" sz="1800" i="0">
                <a:solidFill>
                  <a:srgbClr val="134F5C"/>
                </a:solidFill>
                <a:latin typeface="Arial"/>
                <a:ea typeface="Arial"/>
                <a:cs typeface="Arial"/>
                <a:sym typeface="Arial"/>
              </a:rPr>
              <a:t>It is crucial to keep in mind that machine learning can only be used to memorize patterns that are present in the training data, so we can only recognize what we have seen before. When using Machine Learning we are making the assumption that the future will behave like the past, and this isn’t always true.</a:t>
            </a:r>
            <a:endParaRPr/>
          </a:p>
          <a:p>
            <a:pPr marL="139700" lvl="0" indent="0" algn="l" rtl="0">
              <a:lnSpc>
                <a:spcPct val="115000"/>
              </a:lnSpc>
              <a:spcBef>
                <a:spcPts val="0"/>
              </a:spcBef>
              <a:spcAft>
                <a:spcPts val="0"/>
              </a:spcAft>
              <a:buSzPts val="1400"/>
              <a:buNone/>
            </a:pPr>
            <a:endParaRPr sz="1800" b="1" i="0">
              <a:solidFill>
                <a:srgbClr val="134F5C"/>
              </a:solidFill>
              <a:latin typeface="Arial"/>
              <a:ea typeface="Arial"/>
              <a:cs typeface="Arial"/>
              <a:sym typeface="Arial"/>
            </a:endParaRPr>
          </a:p>
          <a:p>
            <a:pPr marL="457200" lvl="0" indent="-228600" algn="l" rtl="0">
              <a:lnSpc>
                <a:spcPct val="115000"/>
              </a:lnSpc>
              <a:spcBef>
                <a:spcPts val="0"/>
              </a:spcBef>
              <a:spcAft>
                <a:spcPts val="0"/>
              </a:spcAft>
              <a:buSzPts val="1400"/>
              <a:buNone/>
            </a:pPr>
            <a:endParaRPr>
              <a:solidFill>
                <a:srgbClr val="FF0000"/>
              </a:solidFill>
            </a:endParaRPr>
          </a:p>
        </p:txBody>
      </p:sp>
      <p:pic>
        <p:nvPicPr>
          <p:cNvPr id="72" name="Google Shape;72;p4"/>
          <p:cNvPicPr preferRelativeResize="0"/>
          <p:nvPr/>
        </p:nvPicPr>
        <p:blipFill rotWithShape="1">
          <a:blip r:embed="rId3">
            <a:alphaModFix/>
          </a:blip>
          <a:srcRect/>
          <a:stretch/>
        </p:blipFill>
        <p:spPr>
          <a:xfrm>
            <a:off x="6126682" y="534095"/>
            <a:ext cx="2500149" cy="20376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5"/>
          <p:cNvSpPr txBox="1">
            <a:spLocks noGrp="1"/>
          </p:cNvSpPr>
          <p:nvPr>
            <p:ph type="title"/>
          </p:nvPr>
        </p:nvSpPr>
        <p:spPr>
          <a:xfrm>
            <a:off x="311700" y="37333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latin typeface="Montserrat"/>
                <a:ea typeface="Montserrat"/>
                <a:cs typeface="Montserrat"/>
                <a:sym typeface="Montserrat"/>
              </a:rPr>
              <a:t>    Data pipeline</a:t>
            </a:r>
            <a:endParaRPr/>
          </a:p>
        </p:txBody>
      </p:sp>
      <p:sp>
        <p:nvSpPr>
          <p:cNvPr id="78" name="Google Shape;78;p5"/>
          <p:cNvSpPr txBox="1">
            <a:spLocks noGrp="1"/>
          </p:cNvSpPr>
          <p:nvPr>
            <p:ph type="body" idx="1"/>
          </p:nvPr>
        </p:nvSpPr>
        <p:spPr>
          <a:xfrm>
            <a:off x="311700" y="1152475"/>
            <a:ext cx="8520600" cy="3554204"/>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134F5C"/>
              </a:buClr>
              <a:buSzPts val="1400"/>
              <a:buChar char="●"/>
            </a:pPr>
            <a:r>
              <a:rPr lang="en-IN" sz="1800" i="1" u="sng">
                <a:solidFill>
                  <a:srgbClr val="134F5C"/>
                </a:solidFill>
                <a:latin typeface="Arial"/>
                <a:ea typeface="Arial"/>
                <a:cs typeface="Arial"/>
                <a:sym typeface="Arial"/>
              </a:rPr>
              <a:t>Preparing the data_1</a:t>
            </a:r>
            <a:r>
              <a:rPr lang="en-IN" sz="1800">
                <a:solidFill>
                  <a:srgbClr val="134F5C"/>
                </a:solidFill>
                <a:latin typeface="Arial"/>
                <a:ea typeface="Arial"/>
                <a:cs typeface="Arial"/>
                <a:sym typeface="Arial"/>
              </a:rPr>
              <a:t>  : In this first part, </a:t>
            </a:r>
            <a:r>
              <a:rPr lang="en-IN" sz="1800">
                <a:solidFill>
                  <a:srgbClr val="134F5C"/>
                </a:solidFill>
              </a:rPr>
              <a:t>l’</a:t>
            </a:r>
            <a:r>
              <a:rPr lang="en-IN" sz="1800">
                <a:solidFill>
                  <a:srgbClr val="134F5C"/>
                </a:solidFill>
                <a:latin typeface="Arial"/>
                <a:ea typeface="Arial"/>
                <a:cs typeface="Arial"/>
                <a:sym typeface="Arial"/>
              </a:rPr>
              <a:t>ve done data inspection where i checked null or missing values and did multiple operations to make sure our dataset is up to the mark.</a:t>
            </a:r>
            <a:endParaRPr/>
          </a:p>
          <a:p>
            <a:pPr marL="457200" lvl="0" indent="-228600" algn="l" rtl="0">
              <a:lnSpc>
                <a:spcPct val="115000"/>
              </a:lnSpc>
              <a:spcBef>
                <a:spcPts val="0"/>
              </a:spcBef>
              <a:spcAft>
                <a:spcPts val="0"/>
              </a:spcAft>
              <a:buClr>
                <a:srgbClr val="134F5C"/>
              </a:buClr>
              <a:buSzPts val="1400"/>
              <a:buFont typeface="Arial"/>
              <a:buNone/>
            </a:pPr>
            <a:endParaRPr sz="1800">
              <a:solidFill>
                <a:srgbClr val="134F5C"/>
              </a:solidFill>
              <a:latin typeface="Arial"/>
              <a:ea typeface="Arial"/>
              <a:cs typeface="Arial"/>
              <a:sym typeface="Arial"/>
            </a:endParaRPr>
          </a:p>
          <a:p>
            <a:pPr marL="457200" lvl="0" indent="-317500" algn="l" rtl="0">
              <a:lnSpc>
                <a:spcPct val="115000"/>
              </a:lnSpc>
              <a:spcBef>
                <a:spcPts val="0"/>
              </a:spcBef>
              <a:spcAft>
                <a:spcPts val="0"/>
              </a:spcAft>
              <a:buClr>
                <a:srgbClr val="134F5C"/>
              </a:buClr>
              <a:buSzPts val="1400"/>
              <a:buChar char="●"/>
            </a:pPr>
            <a:r>
              <a:rPr lang="en-IN" sz="1800" i="1" u="sng">
                <a:solidFill>
                  <a:srgbClr val="134F5C"/>
                </a:solidFill>
                <a:latin typeface="Arial"/>
                <a:ea typeface="Arial"/>
                <a:cs typeface="Arial"/>
                <a:sym typeface="Arial"/>
              </a:rPr>
              <a:t>Preparing the data_2</a:t>
            </a:r>
            <a:r>
              <a:rPr lang="en-IN" sz="1800">
                <a:solidFill>
                  <a:srgbClr val="134F5C"/>
                </a:solidFill>
                <a:latin typeface="Arial"/>
                <a:ea typeface="Arial"/>
                <a:cs typeface="Arial"/>
                <a:sym typeface="Arial"/>
              </a:rPr>
              <a:t> : Checked all the features, extracted data feature to get more data. Now as dataset is ready, </a:t>
            </a:r>
            <a:r>
              <a:rPr lang="en-IN" sz="1800">
                <a:solidFill>
                  <a:srgbClr val="134F5C"/>
                </a:solidFill>
              </a:rPr>
              <a:t>i</a:t>
            </a:r>
            <a:r>
              <a:rPr lang="en-IN" sz="1800">
                <a:solidFill>
                  <a:srgbClr val="134F5C"/>
                </a:solidFill>
                <a:latin typeface="Arial"/>
                <a:ea typeface="Arial"/>
                <a:cs typeface="Arial"/>
                <a:sym typeface="Arial"/>
              </a:rPr>
              <a:t> moved to the next step.</a:t>
            </a:r>
            <a:endParaRPr/>
          </a:p>
          <a:p>
            <a:pPr marL="457200" lvl="0" indent="-228600" algn="l" rtl="0">
              <a:lnSpc>
                <a:spcPct val="115000"/>
              </a:lnSpc>
              <a:spcBef>
                <a:spcPts val="0"/>
              </a:spcBef>
              <a:spcAft>
                <a:spcPts val="0"/>
              </a:spcAft>
              <a:buClr>
                <a:srgbClr val="134F5C"/>
              </a:buClr>
              <a:buSzPts val="1400"/>
              <a:buFont typeface="Arial"/>
              <a:buNone/>
            </a:pPr>
            <a:endParaRPr sz="1800">
              <a:solidFill>
                <a:srgbClr val="134F5C"/>
              </a:solidFill>
              <a:latin typeface="Arial"/>
              <a:ea typeface="Arial"/>
              <a:cs typeface="Arial"/>
              <a:sym typeface="Arial"/>
            </a:endParaRPr>
          </a:p>
          <a:p>
            <a:pPr marL="457200" lvl="0" indent="-317500" algn="l" rtl="0">
              <a:lnSpc>
                <a:spcPct val="115000"/>
              </a:lnSpc>
              <a:spcBef>
                <a:spcPts val="0"/>
              </a:spcBef>
              <a:spcAft>
                <a:spcPts val="0"/>
              </a:spcAft>
              <a:buClr>
                <a:srgbClr val="134F5C"/>
              </a:buClr>
              <a:buSzPts val="1400"/>
              <a:buChar char="●"/>
            </a:pPr>
            <a:r>
              <a:rPr lang="en-IN" sz="1800" i="1" u="sng">
                <a:solidFill>
                  <a:srgbClr val="134F5C"/>
                </a:solidFill>
                <a:latin typeface="Arial"/>
                <a:ea typeface="Arial"/>
                <a:cs typeface="Arial"/>
                <a:sym typeface="Arial"/>
              </a:rPr>
              <a:t>EDA</a:t>
            </a:r>
            <a:r>
              <a:rPr lang="en-IN" sz="1800">
                <a:solidFill>
                  <a:srgbClr val="134F5C"/>
                </a:solidFill>
                <a:latin typeface="Arial"/>
                <a:ea typeface="Arial"/>
                <a:cs typeface="Arial"/>
                <a:sym typeface="Arial"/>
              </a:rPr>
              <a:t> : In this part, in order to see the trends </a:t>
            </a:r>
            <a:r>
              <a:rPr lang="en-IN" sz="1800">
                <a:solidFill>
                  <a:srgbClr val="134F5C"/>
                </a:solidFill>
              </a:rPr>
              <a:t>i</a:t>
            </a:r>
            <a:r>
              <a:rPr lang="en-IN" sz="1800">
                <a:solidFill>
                  <a:srgbClr val="134F5C"/>
                </a:solidFill>
                <a:latin typeface="Arial"/>
                <a:ea typeface="Arial"/>
                <a:cs typeface="Arial"/>
                <a:sym typeface="Arial"/>
              </a:rPr>
              <a:t> did some exploratory data analysis on the features and checked distribution of data points and correlation with dependent variable.</a:t>
            </a:r>
            <a:endParaRPr/>
          </a:p>
          <a:p>
            <a:pPr marL="457200" lvl="0" indent="-228600" algn="l" rtl="0">
              <a:lnSpc>
                <a:spcPct val="115000"/>
              </a:lnSpc>
              <a:spcBef>
                <a:spcPts val="0"/>
              </a:spcBef>
              <a:spcAft>
                <a:spcPts val="0"/>
              </a:spcAft>
              <a:buClr>
                <a:srgbClr val="134F5C"/>
              </a:buClr>
              <a:buSzPts val="1400"/>
              <a:buFont typeface="Arial"/>
              <a:buNone/>
            </a:pPr>
            <a:endParaRPr sz="1600" b="1">
              <a:solidFill>
                <a:srgbClr val="134F5C"/>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6"/>
          <p:cNvSpPr txBox="1">
            <a:spLocks noGrp="1"/>
          </p:cNvSpPr>
          <p:nvPr>
            <p:ph type="body" idx="1"/>
          </p:nvPr>
        </p:nvSpPr>
        <p:spPr>
          <a:xfrm>
            <a:off x="212462" y="436549"/>
            <a:ext cx="8520600" cy="3908623"/>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134F5C"/>
              </a:buClr>
              <a:buSzPts val="1400"/>
              <a:buChar char="●"/>
            </a:pPr>
            <a:r>
              <a:rPr lang="en-IN" sz="1800" i="1" u="sng">
                <a:solidFill>
                  <a:srgbClr val="134F5C"/>
                </a:solidFill>
                <a:latin typeface="Arial"/>
                <a:ea typeface="Arial"/>
                <a:cs typeface="Arial"/>
                <a:sym typeface="Arial"/>
              </a:rPr>
              <a:t>Create model</a:t>
            </a:r>
            <a:r>
              <a:rPr lang="en-IN" sz="1800">
                <a:solidFill>
                  <a:srgbClr val="134F5C"/>
                </a:solidFill>
                <a:latin typeface="Arial"/>
                <a:ea typeface="Arial"/>
                <a:cs typeface="Arial"/>
                <a:sym typeface="Arial"/>
              </a:rPr>
              <a:t>  : After Data preparation, i feed machine learning model with numerical data. This process is called model building. We start with simple algorithm but model complexity increases for better performance.</a:t>
            </a:r>
            <a:endParaRPr/>
          </a:p>
          <a:p>
            <a:pPr marL="457200" lvl="0" indent="-228600" algn="l" rtl="0">
              <a:lnSpc>
                <a:spcPct val="115000"/>
              </a:lnSpc>
              <a:spcBef>
                <a:spcPts val="0"/>
              </a:spcBef>
              <a:spcAft>
                <a:spcPts val="0"/>
              </a:spcAft>
              <a:buClr>
                <a:srgbClr val="134F5C"/>
              </a:buClr>
              <a:buSzPts val="1400"/>
              <a:buFont typeface="Arial"/>
              <a:buNone/>
            </a:pPr>
            <a:endParaRPr sz="1800">
              <a:solidFill>
                <a:srgbClr val="134F5C"/>
              </a:solidFill>
              <a:latin typeface="Arial"/>
              <a:ea typeface="Arial"/>
              <a:cs typeface="Arial"/>
              <a:sym typeface="Arial"/>
            </a:endParaRPr>
          </a:p>
          <a:p>
            <a:pPr marL="457200" lvl="0" indent="-317500" algn="l" rtl="0">
              <a:lnSpc>
                <a:spcPct val="115000"/>
              </a:lnSpc>
              <a:spcBef>
                <a:spcPts val="0"/>
              </a:spcBef>
              <a:spcAft>
                <a:spcPts val="0"/>
              </a:spcAft>
              <a:buClr>
                <a:srgbClr val="134F5C"/>
              </a:buClr>
              <a:buSzPts val="1400"/>
              <a:buChar char="●"/>
            </a:pPr>
            <a:r>
              <a:rPr lang="en-IN" sz="1800" i="1" u="sng">
                <a:solidFill>
                  <a:srgbClr val="134F5C"/>
                </a:solidFill>
                <a:latin typeface="Arial"/>
                <a:ea typeface="Arial"/>
                <a:cs typeface="Arial"/>
                <a:sym typeface="Arial"/>
              </a:rPr>
              <a:t>Choose a Measure of Success</a:t>
            </a:r>
            <a:r>
              <a:rPr lang="en-IN" sz="1800">
                <a:solidFill>
                  <a:srgbClr val="134F5C"/>
                </a:solidFill>
                <a:latin typeface="Arial"/>
                <a:ea typeface="Arial"/>
                <a:cs typeface="Arial"/>
                <a:sym typeface="Arial"/>
              </a:rPr>
              <a:t> : After applying every model, we measure it’s accuracy by some evaluation matrices.</a:t>
            </a:r>
            <a:endParaRPr/>
          </a:p>
          <a:p>
            <a:pPr marL="139700" lvl="0" indent="0" algn="l" rtl="0">
              <a:lnSpc>
                <a:spcPct val="115000"/>
              </a:lnSpc>
              <a:spcBef>
                <a:spcPts val="0"/>
              </a:spcBef>
              <a:spcAft>
                <a:spcPts val="0"/>
              </a:spcAft>
              <a:buClr>
                <a:srgbClr val="134F5C"/>
              </a:buClr>
              <a:buSzPts val="1400"/>
              <a:buNone/>
            </a:pPr>
            <a:endParaRPr sz="1800" b="1">
              <a:solidFill>
                <a:srgbClr val="134F5C"/>
              </a:solidFill>
              <a:latin typeface="Montserrat"/>
              <a:ea typeface="Montserrat"/>
              <a:cs typeface="Montserrat"/>
              <a:sym typeface="Montserrat"/>
            </a:endParaRPr>
          </a:p>
          <a:p>
            <a:pPr marL="457200" lvl="0" indent="-228600" algn="l" rtl="0">
              <a:lnSpc>
                <a:spcPct val="115000"/>
              </a:lnSpc>
              <a:spcBef>
                <a:spcPts val="0"/>
              </a:spcBef>
              <a:spcAft>
                <a:spcPts val="0"/>
              </a:spcAft>
              <a:buSzPts val="1400"/>
              <a:buNone/>
            </a:pPr>
            <a:endParaRPr/>
          </a:p>
        </p:txBody>
      </p:sp>
      <p:pic>
        <p:nvPicPr>
          <p:cNvPr id="84" name="Google Shape;84;p6"/>
          <p:cNvPicPr preferRelativeResize="0"/>
          <p:nvPr/>
        </p:nvPicPr>
        <p:blipFill rotWithShape="1">
          <a:blip r:embed="rId3">
            <a:alphaModFix/>
          </a:blip>
          <a:srcRect/>
          <a:stretch/>
        </p:blipFill>
        <p:spPr>
          <a:xfrm>
            <a:off x="1694330" y="2919349"/>
            <a:ext cx="5130053" cy="196376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latin typeface="Montserrat"/>
                <a:ea typeface="Montserrat"/>
                <a:cs typeface="Montserrat"/>
                <a:sym typeface="Montserrat"/>
              </a:rPr>
              <a:t> Data summary</a:t>
            </a:r>
            <a:endParaRPr/>
          </a:p>
        </p:txBody>
      </p:sp>
      <p:sp>
        <p:nvSpPr>
          <p:cNvPr id="90" name="Google Shape;90;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134F5C"/>
              </a:buClr>
              <a:buSzPts val="1400"/>
              <a:buChar char="●"/>
            </a:pPr>
            <a:r>
              <a:rPr lang="en-IN" sz="1800">
                <a:solidFill>
                  <a:srgbClr val="134F5C"/>
                </a:solidFill>
                <a:latin typeface="Arial"/>
                <a:ea typeface="Arial"/>
                <a:cs typeface="Arial"/>
                <a:sym typeface="Arial"/>
              </a:rPr>
              <a:t>Date - year-month-day</a:t>
            </a:r>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latin typeface="Arial"/>
                <a:ea typeface="Arial"/>
                <a:cs typeface="Arial"/>
                <a:sym typeface="Arial"/>
              </a:rPr>
              <a:t>Rented Bike count - Count of bikes rented at each hour</a:t>
            </a:r>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latin typeface="Arial"/>
                <a:ea typeface="Arial"/>
                <a:cs typeface="Arial"/>
                <a:sym typeface="Arial"/>
              </a:rPr>
              <a:t>Hour - Hour of he day</a:t>
            </a:r>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latin typeface="Arial"/>
                <a:ea typeface="Arial"/>
                <a:cs typeface="Arial"/>
                <a:sym typeface="Arial"/>
              </a:rPr>
              <a:t>Temperature-Temperature in Celsius</a:t>
            </a:r>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latin typeface="Arial"/>
                <a:ea typeface="Arial"/>
                <a:cs typeface="Arial"/>
                <a:sym typeface="Arial"/>
              </a:rPr>
              <a:t>Humidity - %</a:t>
            </a:r>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latin typeface="Arial"/>
                <a:ea typeface="Arial"/>
                <a:cs typeface="Arial"/>
                <a:sym typeface="Arial"/>
              </a:rPr>
              <a:t>Wind speed - m/s</a:t>
            </a:r>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latin typeface="Arial"/>
                <a:ea typeface="Arial"/>
                <a:cs typeface="Arial"/>
                <a:sym typeface="Arial"/>
              </a:rPr>
              <a:t>Visibility - 10m</a:t>
            </a:r>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latin typeface="Arial"/>
                <a:ea typeface="Arial"/>
                <a:cs typeface="Arial"/>
                <a:sym typeface="Arial"/>
              </a:rPr>
              <a:t>Dew point temperature - Celsius</a:t>
            </a:r>
            <a:endParaRPr/>
          </a:p>
          <a:p>
            <a:pPr marL="457200" marR="0" lvl="0" indent="-228600" algn="l" rtl="0">
              <a:lnSpc>
                <a:spcPct val="115000"/>
              </a:lnSpc>
              <a:spcBef>
                <a:spcPts val="0"/>
              </a:spcBef>
              <a:spcAft>
                <a:spcPts val="0"/>
              </a:spcAft>
              <a:buClr>
                <a:srgbClr val="F5FDFF"/>
              </a:buClr>
              <a:buSzPts val="1400"/>
              <a:buFont typeface="Arial"/>
              <a:buNone/>
            </a:pPr>
            <a:endParaRPr b="1" u="sng">
              <a:solidFill>
                <a:srgbClr val="134F5C"/>
              </a:solidFill>
              <a:latin typeface="Montserrat"/>
              <a:ea typeface="Montserrat"/>
              <a:cs typeface="Montserrat"/>
              <a:sym typeface="Montserrat"/>
            </a:endParaRPr>
          </a:p>
          <a:p>
            <a:pPr marL="457200" marR="0" lvl="0" indent="-228600" algn="l" rtl="0">
              <a:lnSpc>
                <a:spcPct val="115000"/>
              </a:lnSpc>
              <a:spcBef>
                <a:spcPts val="0"/>
              </a:spcBef>
              <a:spcAft>
                <a:spcPts val="0"/>
              </a:spcAft>
              <a:buClr>
                <a:srgbClr val="F5FDFF"/>
              </a:buClr>
              <a:buSzPts val="1400"/>
              <a:buFont typeface="Arial"/>
              <a:buNone/>
            </a:pPr>
            <a:endParaRPr b="1" u="sng">
              <a:solidFill>
                <a:srgbClr val="134F5C"/>
              </a:solidFill>
              <a:latin typeface="Montserrat"/>
              <a:ea typeface="Montserrat"/>
              <a:cs typeface="Montserrat"/>
              <a:sym typeface="Montserrat"/>
            </a:endParaRPr>
          </a:p>
          <a:p>
            <a:pPr marL="457200" marR="0" lvl="0" indent="-228600" algn="l" rtl="0">
              <a:lnSpc>
                <a:spcPct val="115000"/>
              </a:lnSpc>
              <a:spcBef>
                <a:spcPts val="0"/>
              </a:spcBef>
              <a:spcAft>
                <a:spcPts val="0"/>
              </a:spcAft>
              <a:buClr>
                <a:srgbClr val="F5FDFF"/>
              </a:buClr>
              <a:buSzPts val="1400"/>
              <a:buFont typeface="Arial"/>
              <a:buNone/>
            </a:pPr>
            <a:endParaRPr b="1" u="sng">
              <a:solidFill>
                <a:srgbClr val="134F5C"/>
              </a:solidFill>
              <a:latin typeface="Montserrat"/>
              <a:ea typeface="Montserrat"/>
              <a:cs typeface="Montserrat"/>
              <a:sym typeface="Montserrat"/>
            </a:endParaRPr>
          </a:p>
          <a:p>
            <a:pPr marL="457200" marR="0" lvl="0" indent="-228600" algn="l" rtl="0">
              <a:lnSpc>
                <a:spcPct val="115000"/>
              </a:lnSpc>
              <a:spcBef>
                <a:spcPts val="0"/>
              </a:spcBef>
              <a:spcAft>
                <a:spcPts val="0"/>
              </a:spcAft>
              <a:buClr>
                <a:srgbClr val="F5FDFF"/>
              </a:buClr>
              <a:buSzPts val="1400"/>
              <a:buFont typeface="Arial"/>
              <a:buNone/>
            </a:pPr>
            <a:endParaRPr b="1" u="sng">
              <a:solidFill>
                <a:srgbClr val="134F5C"/>
              </a:solidFill>
              <a:latin typeface="Montserrat"/>
              <a:ea typeface="Montserrat"/>
              <a:cs typeface="Montserrat"/>
              <a:sym typeface="Montserrat"/>
            </a:endParaRPr>
          </a:p>
          <a:p>
            <a:pPr marL="139700" lvl="0" indent="0" algn="l" rtl="0">
              <a:lnSpc>
                <a:spcPct val="115000"/>
              </a:lnSpc>
              <a:spcBef>
                <a:spcPts val="0"/>
              </a:spcBef>
              <a:spcAft>
                <a:spcPts val="0"/>
              </a:spcAft>
              <a:buSzPts val="1400"/>
              <a:buNone/>
            </a:pPr>
            <a:endParaRPr>
              <a:solidFill>
                <a:srgbClr val="134F5C"/>
              </a:solidFill>
            </a:endParaRPr>
          </a:p>
        </p:txBody>
      </p:sp>
      <p:sp>
        <p:nvSpPr>
          <p:cNvPr id="91" name="Google Shape;91;p7"/>
          <p:cNvSpPr txBox="1">
            <a:spLocks noGrp="1"/>
          </p:cNvSpPr>
          <p:nvPr>
            <p:ph type="body" idx="2"/>
          </p:nvPr>
        </p:nvSpPr>
        <p:spPr>
          <a:xfrm>
            <a:off x="4908600" y="1076275"/>
            <a:ext cx="3354600" cy="34164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134F5C"/>
              </a:buClr>
              <a:buSzPts val="1400"/>
              <a:buChar char="●"/>
            </a:pPr>
            <a:r>
              <a:rPr lang="en-IN" sz="1800">
                <a:solidFill>
                  <a:srgbClr val="134F5C"/>
                </a:solidFill>
                <a:latin typeface="Arial"/>
                <a:ea typeface="Arial"/>
                <a:cs typeface="Arial"/>
                <a:sym typeface="Arial"/>
              </a:rPr>
              <a:t>Solar radiation - MJ/m2</a:t>
            </a:r>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latin typeface="Arial"/>
                <a:ea typeface="Arial"/>
                <a:cs typeface="Arial"/>
                <a:sym typeface="Arial"/>
              </a:rPr>
              <a:t>Rainfall - mm</a:t>
            </a:r>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latin typeface="Arial"/>
                <a:ea typeface="Arial"/>
                <a:cs typeface="Arial"/>
                <a:sym typeface="Arial"/>
              </a:rPr>
              <a:t>Snowfall – cm</a:t>
            </a:r>
            <a:endParaRPr/>
          </a:p>
          <a:p>
            <a:pPr marL="457200" marR="0" lvl="0" indent="-317500" algn="l" rtl="0">
              <a:lnSpc>
                <a:spcPct val="115000"/>
              </a:lnSpc>
              <a:spcBef>
                <a:spcPts val="0"/>
              </a:spcBef>
              <a:spcAft>
                <a:spcPts val="0"/>
              </a:spcAft>
              <a:buClr>
                <a:srgbClr val="134F5C"/>
              </a:buClr>
              <a:buSzPts val="1400"/>
              <a:buFont typeface="Arial"/>
              <a:buChar char="●"/>
            </a:pPr>
            <a:r>
              <a:rPr lang="en-IN" sz="1800" i="0" u="none" strike="noStrike" cap="none">
                <a:solidFill>
                  <a:srgbClr val="134F5C"/>
                </a:solidFill>
                <a:latin typeface="Arial"/>
                <a:ea typeface="Arial"/>
                <a:cs typeface="Arial"/>
                <a:sym typeface="Arial"/>
              </a:rPr>
              <a:t>Seasons - Winter, Spring, Summer, Autumn</a:t>
            </a:r>
            <a:endParaRPr/>
          </a:p>
          <a:p>
            <a:pPr marL="457200" marR="0" lvl="0" indent="-317500" algn="l" rtl="0">
              <a:lnSpc>
                <a:spcPct val="115000"/>
              </a:lnSpc>
              <a:spcBef>
                <a:spcPts val="0"/>
              </a:spcBef>
              <a:spcAft>
                <a:spcPts val="0"/>
              </a:spcAft>
              <a:buClr>
                <a:srgbClr val="134F5C"/>
              </a:buClr>
              <a:buSzPts val="1400"/>
              <a:buFont typeface="Arial"/>
              <a:buChar char="●"/>
            </a:pPr>
            <a:r>
              <a:rPr lang="en-IN" sz="1800" i="0" u="none" strike="noStrike" cap="none">
                <a:solidFill>
                  <a:srgbClr val="134F5C"/>
                </a:solidFill>
                <a:latin typeface="Arial"/>
                <a:ea typeface="Arial"/>
                <a:cs typeface="Arial"/>
                <a:sym typeface="Arial"/>
              </a:rPr>
              <a:t>Holiday - Holiday/No holiday</a:t>
            </a:r>
            <a:endParaRPr/>
          </a:p>
          <a:p>
            <a:pPr marL="457200" marR="0" lvl="0" indent="-317500" algn="l" rtl="0">
              <a:lnSpc>
                <a:spcPct val="115000"/>
              </a:lnSpc>
              <a:spcBef>
                <a:spcPts val="0"/>
              </a:spcBef>
              <a:spcAft>
                <a:spcPts val="0"/>
              </a:spcAft>
              <a:buClr>
                <a:srgbClr val="134F5C"/>
              </a:buClr>
              <a:buSzPts val="1400"/>
              <a:buFont typeface="Arial"/>
              <a:buChar char="●"/>
            </a:pPr>
            <a:r>
              <a:rPr lang="en-IN" sz="1800" i="0" u="none" strike="noStrike" cap="none">
                <a:solidFill>
                  <a:srgbClr val="134F5C"/>
                </a:solidFill>
                <a:latin typeface="Arial"/>
                <a:ea typeface="Arial"/>
                <a:cs typeface="Arial"/>
                <a:sym typeface="Arial"/>
              </a:rPr>
              <a:t>Functional Day - NoFunc(Non Functional Hours), Fun(Functional hours)</a:t>
            </a:r>
            <a:endParaRPr sz="1800" b="1" u="sng">
              <a:solidFill>
                <a:srgbClr val="134F5C"/>
              </a:solidFill>
              <a:latin typeface="Montserrat"/>
              <a:ea typeface="Montserrat"/>
              <a:cs typeface="Montserrat"/>
              <a:sym typeface="Montserrat"/>
            </a:endParaRPr>
          </a:p>
          <a:p>
            <a:pPr marL="457200" lvl="0" indent="-228600" algn="l" rtl="0">
              <a:lnSpc>
                <a:spcPct val="115000"/>
              </a:lnSpc>
              <a:spcBef>
                <a:spcPts val="0"/>
              </a:spcBef>
              <a:spcAft>
                <a:spcPts val="0"/>
              </a:spcAft>
              <a:buSzPts val="14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latin typeface="Arial"/>
                <a:ea typeface="Arial"/>
                <a:cs typeface="Arial"/>
                <a:sym typeface="Arial"/>
              </a:rPr>
              <a:t>Basic Data Exploration</a:t>
            </a:r>
            <a:endParaRPr/>
          </a:p>
        </p:txBody>
      </p:sp>
      <p:sp>
        <p:nvSpPr>
          <p:cNvPr id="97" name="Google Shape;97;p8"/>
          <p:cNvSpPr txBox="1">
            <a:spLocks noGrp="1"/>
          </p:cNvSpPr>
          <p:nvPr>
            <p:ph type="body" idx="1"/>
          </p:nvPr>
        </p:nvSpPr>
        <p:spPr>
          <a:xfrm>
            <a:off x="311699" y="1040647"/>
            <a:ext cx="8520599" cy="2838278"/>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134F5C"/>
              </a:buClr>
              <a:buSzPts val="1400"/>
              <a:buChar char="●"/>
            </a:pPr>
            <a:r>
              <a:rPr lang="en-IN" sz="1800">
                <a:solidFill>
                  <a:srgbClr val="134F5C"/>
                </a:solidFill>
                <a:latin typeface="Arial"/>
                <a:ea typeface="Arial"/>
                <a:cs typeface="Arial"/>
                <a:sym typeface="Arial"/>
              </a:rPr>
              <a:t>This Dataset has 8760 </a:t>
            </a:r>
            <a:r>
              <a:rPr lang="en-IN" sz="1800">
                <a:solidFill>
                  <a:srgbClr val="134F5C"/>
                </a:solidFill>
              </a:rPr>
              <a:t>Row</a:t>
            </a:r>
            <a:r>
              <a:rPr lang="en-IN" sz="1800">
                <a:solidFill>
                  <a:srgbClr val="134F5C"/>
                </a:solidFill>
                <a:latin typeface="Arial"/>
                <a:ea typeface="Arial"/>
                <a:cs typeface="Arial"/>
                <a:sym typeface="Arial"/>
              </a:rPr>
              <a:t> and 14 </a:t>
            </a:r>
            <a:r>
              <a:rPr lang="en-IN" sz="1800">
                <a:solidFill>
                  <a:srgbClr val="134F5C"/>
                </a:solidFill>
              </a:rPr>
              <a:t>Columns</a:t>
            </a:r>
            <a:r>
              <a:rPr lang="en-IN" sz="1800">
                <a:solidFill>
                  <a:srgbClr val="134F5C"/>
                </a:solidFill>
                <a:latin typeface="Arial"/>
                <a:ea typeface="Arial"/>
                <a:cs typeface="Arial"/>
                <a:sym typeface="Arial"/>
              </a:rPr>
              <a:t>.</a:t>
            </a:r>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latin typeface="Arial"/>
                <a:ea typeface="Arial"/>
                <a:cs typeface="Arial"/>
                <a:sym typeface="Arial"/>
              </a:rPr>
              <a:t>There are 3 categorical features ‘Seasons’, ‘Holiday’, &amp; ‘functioning Day’.</a:t>
            </a:r>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rPr>
              <a:t>From</a:t>
            </a:r>
            <a:r>
              <a:rPr lang="en-IN" sz="1800">
                <a:solidFill>
                  <a:srgbClr val="134F5C"/>
                </a:solidFill>
                <a:latin typeface="Arial"/>
                <a:ea typeface="Arial"/>
                <a:cs typeface="Arial"/>
                <a:sym typeface="Arial"/>
              </a:rPr>
              <a:t> datetime string i </a:t>
            </a:r>
            <a:r>
              <a:rPr lang="en-IN" sz="1800">
                <a:solidFill>
                  <a:srgbClr val="134F5C"/>
                </a:solidFill>
              </a:rPr>
              <a:t>extract</a:t>
            </a:r>
            <a:r>
              <a:rPr lang="en-IN" sz="1800">
                <a:solidFill>
                  <a:srgbClr val="134F5C"/>
                </a:solidFill>
                <a:latin typeface="Arial"/>
                <a:ea typeface="Arial"/>
                <a:cs typeface="Arial"/>
                <a:sym typeface="Arial"/>
              </a:rPr>
              <a:t> lots of feature</a:t>
            </a:r>
            <a:r>
              <a:rPr lang="en-IN" sz="1800">
                <a:solidFill>
                  <a:srgbClr val="134F5C"/>
                </a:solidFill>
              </a:rPr>
              <a:t>s</a:t>
            </a:r>
            <a:r>
              <a:rPr lang="en-IN" sz="1800">
                <a:solidFill>
                  <a:srgbClr val="134F5C"/>
                </a:solidFill>
                <a:latin typeface="Arial"/>
                <a:ea typeface="Arial"/>
                <a:cs typeface="Arial"/>
                <a:sym typeface="Arial"/>
              </a:rPr>
              <a:t> </a:t>
            </a:r>
            <a:r>
              <a:rPr lang="en-IN" sz="1800">
                <a:solidFill>
                  <a:srgbClr val="134F5C"/>
                </a:solidFill>
              </a:rPr>
              <a:t>like day,year and month</a:t>
            </a:r>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latin typeface="Arial"/>
                <a:ea typeface="Arial"/>
                <a:cs typeface="Arial"/>
                <a:sym typeface="Arial"/>
              </a:rPr>
              <a:t>Dataset contains no null values</a:t>
            </a:r>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latin typeface="Arial"/>
                <a:ea typeface="Arial"/>
                <a:cs typeface="Arial"/>
                <a:sym typeface="Arial"/>
              </a:rPr>
              <a:t>No missing or duplicates values.</a:t>
            </a:r>
            <a:endParaRPr/>
          </a:p>
          <a:p>
            <a:pPr marL="139700" lvl="0" indent="0" algn="l" rtl="0">
              <a:lnSpc>
                <a:spcPct val="115000"/>
              </a:lnSpc>
              <a:spcBef>
                <a:spcPts val="0"/>
              </a:spcBef>
              <a:spcAft>
                <a:spcPts val="0"/>
              </a:spcAft>
              <a:buClr>
                <a:srgbClr val="134F5C"/>
              </a:buClr>
              <a:buSzPts val="1400"/>
              <a:buNone/>
            </a:pPr>
            <a:endParaRPr b="1">
              <a:solidFill>
                <a:srgbClr val="134F5C"/>
              </a:solidFill>
              <a:latin typeface="Montserrat"/>
              <a:ea typeface="Montserrat"/>
              <a:cs typeface="Montserrat"/>
              <a:sym typeface="Montserrat"/>
            </a:endParaRPr>
          </a:p>
        </p:txBody>
      </p:sp>
      <p:pic>
        <p:nvPicPr>
          <p:cNvPr id="98" name="Google Shape;98;p8"/>
          <p:cNvPicPr preferRelativeResize="0"/>
          <p:nvPr/>
        </p:nvPicPr>
        <p:blipFill rotWithShape="1">
          <a:blip r:embed="rId3">
            <a:alphaModFix/>
          </a:blip>
          <a:srcRect/>
          <a:stretch/>
        </p:blipFill>
        <p:spPr>
          <a:xfrm>
            <a:off x="672353" y="2846564"/>
            <a:ext cx="7530353" cy="1890992"/>
          </a:xfrm>
          <a:prstGeom prst="rect">
            <a:avLst/>
          </a:prstGeom>
          <a:noFill/>
          <a:ln>
            <a:noFill/>
          </a:ln>
        </p:spPr>
      </p:pic>
      <p:sp>
        <p:nvSpPr>
          <p:cNvPr id="99" name="Google Shape;99;p8"/>
          <p:cNvSpPr/>
          <p:nvPr/>
        </p:nvSpPr>
        <p:spPr>
          <a:xfrm>
            <a:off x="672353" y="2846564"/>
            <a:ext cx="7597588" cy="1890992"/>
          </a:xfrm>
          <a:prstGeom prst="rect">
            <a:avLst/>
          </a:prstGeom>
          <a:noFill/>
          <a:ln w="25400" cap="flat" cmpd="sng">
            <a:solidFill>
              <a:srgbClr val="134F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9"/>
          <p:cNvSpPr txBox="1">
            <a:spLocks noGrp="1"/>
          </p:cNvSpPr>
          <p:nvPr>
            <p:ph type="title"/>
          </p:nvPr>
        </p:nvSpPr>
        <p:spPr>
          <a:xfrm>
            <a:off x="311700" y="225286"/>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latin typeface="Montserrat"/>
                <a:ea typeface="Montserrat"/>
                <a:cs typeface="Montserrat"/>
                <a:sym typeface="Montserrat"/>
              </a:rPr>
              <a:t>EDA</a:t>
            </a:r>
            <a:endParaRPr/>
          </a:p>
        </p:txBody>
      </p:sp>
      <p:sp>
        <p:nvSpPr>
          <p:cNvPr id="105" name="Google Shape;105;p9"/>
          <p:cNvSpPr txBox="1">
            <a:spLocks noGrp="1"/>
          </p:cNvSpPr>
          <p:nvPr>
            <p:ph type="body" idx="1"/>
          </p:nvPr>
        </p:nvSpPr>
        <p:spPr>
          <a:xfrm>
            <a:off x="159852" y="797986"/>
            <a:ext cx="7492598" cy="397871"/>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IN" sz="2000" b="1">
                <a:solidFill>
                  <a:srgbClr val="CC0000"/>
                </a:solidFill>
              </a:rPr>
              <a:t>Rented bike count on Different months in 2017 and 2018</a:t>
            </a:r>
            <a:endParaRPr/>
          </a:p>
        </p:txBody>
      </p:sp>
      <p:sp>
        <p:nvSpPr>
          <p:cNvPr id="106" name="Google Shape;106;p9"/>
          <p:cNvSpPr txBox="1">
            <a:spLocks noGrp="1"/>
          </p:cNvSpPr>
          <p:nvPr>
            <p:ph type="body" idx="2"/>
          </p:nvPr>
        </p:nvSpPr>
        <p:spPr>
          <a:xfrm>
            <a:off x="-212736" y="4104334"/>
            <a:ext cx="8520600" cy="874805"/>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IN" sz="1800">
                <a:solidFill>
                  <a:srgbClr val="134F5C"/>
                </a:solidFill>
                <a:latin typeface="Arial"/>
                <a:ea typeface="Arial"/>
                <a:cs typeface="Arial"/>
                <a:sym typeface="Arial"/>
              </a:rPr>
              <a:t>R</a:t>
            </a:r>
            <a:r>
              <a:rPr lang="en-IN" sz="1800" i="0">
                <a:solidFill>
                  <a:srgbClr val="134F5C"/>
                </a:solidFill>
                <a:latin typeface="Arial"/>
                <a:ea typeface="Arial"/>
                <a:cs typeface="Arial"/>
                <a:sym typeface="Arial"/>
              </a:rPr>
              <a:t>ented bike count was very low in 2017.</a:t>
            </a:r>
            <a:endParaRPr/>
          </a:p>
          <a:p>
            <a:pPr marL="457200" lvl="0" indent="-317500" algn="l" rtl="0">
              <a:lnSpc>
                <a:spcPct val="115000"/>
              </a:lnSpc>
              <a:spcBef>
                <a:spcPts val="0"/>
              </a:spcBef>
              <a:spcAft>
                <a:spcPts val="0"/>
              </a:spcAft>
              <a:buSzPts val="1400"/>
              <a:buChar char="●"/>
            </a:pPr>
            <a:r>
              <a:rPr lang="en-IN" sz="1800" i="0">
                <a:solidFill>
                  <a:srgbClr val="134F5C"/>
                </a:solidFill>
                <a:latin typeface="Arial"/>
                <a:ea typeface="Arial"/>
                <a:cs typeface="Arial"/>
                <a:sym typeface="Arial"/>
              </a:rPr>
              <a:t>In 2018, </a:t>
            </a:r>
            <a:r>
              <a:rPr lang="en-IN" sz="1800">
                <a:solidFill>
                  <a:srgbClr val="134F5C"/>
                </a:solidFill>
                <a:latin typeface="Arial"/>
                <a:ea typeface="Arial"/>
                <a:cs typeface="Arial"/>
                <a:sym typeface="Arial"/>
              </a:rPr>
              <a:t>There is </a:t>
            </a:r>
            <a:r>
              <a:rPr lang="en-IN" sz="1800" i="0">
                <a:solidFill>
                  <a:srgbClr val="134F5C"/>
                </a:solidFill>
                <a:latin typeface="Arial"/>
                <a:ea typeface="Arial"/>
                <a:cs typeface="Arial"/>
                <a:sym typeface="Arial"/>
              </a:rPr>
              <a:t>a sharp increase in Rented bike count.</a:t>
            </a:r>
            <a:endParaRPr/>
          </a:p>
          <a:p>
            <a:pPr marL="457200" lvl="0" indent="-228600" algn="l" rtl="0">
              <a:lnSpc>
                <a:spcPct val="115000"/>
              </a:lnSpc>
              <a:spcBef>
                <a:spcPts val="0"/>
              </a:spcBef>
              <a:spcAft>
                <a:spcPts val="0"/>
              </a:spcAft>
              <a:buSzPts val="1400"/>
              <a:buNone/>
            </a:pPr>
            <a:endParaRPr/>
          </a:p>
        </p:txBody>
      </p:sp>
      <p:pic>
        <p:nvPicPr>
          <p:cNvPr id="107" name="Google Shape;107;p9"/>
          <p:cNvPicPr preferRelativeResize="0"/>
          <p:nvPr/>
        </p:nvPicPr>
        <p:blipFill rotWithShape="1">
          <a:blip r:embed="rId3">
            <a:alphaModFix/>
          </a:blip>
          <a:srcRect/>
          <a:stretch/>
        </p:blipFill>
        <p:spPr>
          <a:xfrm>
            <a:off x="548608" y="1245918"/>
            <a:ext cx="6464034" cy="285841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35</Slides>
  <Notes>35</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Simple Light</vt:lpstr>
      <vt:lpstr>           Capstone Project - 2 Bike Sharing Demand Prediction Supervised ML Regression Model                                                                                  Raavi sahu                                                                                     </vt:lpstr>
      <vt:lpstr>Concept of Bike Sharing</vt:lpstr>
      <vt:lpstr>Let’s predict Bike Sharing Demand in Seoul</vt:lpstr>
      <vt:lpstr>Problem statements</vt:lpstr>
      <vt:lpstr>    Data pipeline</vt:lpstr>
      <vt:lpstr>PowerPoint Presentation</vt:lpstr>
      <vt:lpstr> Data summary</vt:lpstr>
      <vt:lpstr>Basic Data Exploration</vt:lpstr>
      <vt:lpstr>EDA</vt:lpstr>
      <vt:lpstr>EDA - Checking distribution of  dependent variable</vt:lpstr>
      <vt:lpstr>EDA - Bike count in 2017 and 2018</vt:lpstr>
      <vt:lpstr>EDA - Distribution of rented bike according to different seasons</vt:lpstr>
      <vt:lpstr>EDA - Rented bike count per hour</vt:lpstr>
      <vt:lpstr>EDA - Relationship between bike count and Temperature</vt:lpstr>
      <vt:lpstr>EDA - Relationship between bike count and Humidity</vt:lpstr>
      <vt:lpstr>EDA - Relationship between bike count and Windspeed</vt:lpstr>
      <vt:lpstr>EDA - Relationship between bike count and Visibility</vt:lpstr>
      <vt:lpstr> EDA - Rented bike count in different seasons </vt:lpstr>
      <vt:lpstr>Plot of average rent over time(hrs) with percent change for rent over time(hrs) </vt:lpstr>
      <vt:lpstr>Correlation between Different factors by using Heatmap</vt:lpstr>
      <vt:lpstr>Plot graph of feature importance </vt:lpstr>
      <vt:lpstr>Preparing Dataset for Modelling</vt:lpstr>
      <vt:lpstr>Modeling Overview</vt:lpstr>
      <vt:lpstr>Implementing linear regression (Baseline Model)  </vt:lpstr>
      <vt:lpstr>Model Validation &amp; Selection</vt:lpstr>
      <vt:lpstr>Model Validation &amp; Selection </vt:lpstr>
      <vt:lpstr>Model Validation &amp; Selection</vt:lpstr>
      <vt:lpstr>Scenario while applying Gradient Boost</vt:lpstr>
      <vt:lpstr>Scenario while applying XGBoost</vt:lpstr>
      <vt:lpstr>Gradient Boost(test data)                         (test data)</vt:lpstr>
      <vt:lpstr>Feature Importance</vt:lpstr>
      <vt:lpstr>Feature importance with XGBoost model Grid Search-cv</vt:lpstr>
      <vt:lpstr>Challenges</vt:lpstr>
      <vt:lpstr>Conclusion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 - 2 Bike Sharing Demand Prediction Supervised ML Regression Model                                                                                  Raavi sahu                                                                                     </dc:title>
  <dc:creator>HP</dc:creator>
  <cp:lastModifiedBy>raavi sahu</cp:lastModifiedBy>
  <cp:revision>2</cp:revision>
  <dcterms:modified xsi:type="dcterms:W3CDTF">2022-03-13T16:38:42Z</dcterms:modified>
</cp:coreProperties>
</file>